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256" r:id="rId2"/>
    <p:sldId id="595" r:id="rId3"/>
    <p:sldId id="612" r:id="rId4"/>
    <p:sldId id="603" r:id="rId5"/>
    <p:sldId id="604" r:id="rId6"/>
    <p:sldId id="602" r:id="rId7"/>
    <p:sldId id="285" r:id="rId8"/>
    <p:sldId id="605" r:id="rId9"/>
    <p:sldId id="284" r:id="rId10"/>
    <p:sldId id="286" r:id="rId11"/>
    <p:sldId id="287" r:id="rId12"/>
    <p:sldId id="267" r:id="rId13"/>
    <p:sldId id="610" r:id="rId14"/>
    <p:sldId id="288" r:id="rId15"/>
    <p:sldId id="607" r:id="rId16"/>
    <p:sldId id="615" r:id="rId17"/>
    <p:sldId id="613" r:id="rId18"/>
    <p:sldId id="609" r:id="rId19"/>
    <p:sldId id="257" r:id="rId20"/>
    <p:sldId id="290" r:id="rId21"/>
    <p:sldId id="281" r:id="rId22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404040"/>
        </a:solidFill>
        <a:effectLst/>
        <a:uFillTx/>
        <a:latin typeface="+mn-lt"/>
        <a:ea typeface="+mn-ea"/>
        <a:cs typeface="+mn-cs"/>
        <a:sym typeface="PingFang SC Regular"/>
      </a:defRPr>
    </a:lvl1pPr>
    <a:lvl2pPr marL="0" marR="0" indent="0" algn="l" defTabSz="914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404040"/>
        </a:solidFill>
        <a:effectLst/>
        <a:uFillTx/>
        <a:latin typeface="+mn-lt"/>
        <a:ea typeface="+mn-ea"/>
        <a:cs typeface="+mn-cs"/>
        <a:sym typeface="PingFang SC Regular"/>
      </a:defRPr>
    </a:lvl2pPr>
    <a:lvl3pPr marL="0" marR="0" indent="0" algn="l" defTabSz="914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404040"/>
        </a:solidFill>
        <a:effectLst/>
        <a:uFillTx/>
        <a:latin typeface="+mn-lt"/>
        <a:ea typeface="+mn-ea"/>
        <a:cs typeface="+mn-cs"/>
        <a:sym typeface="PingFang SC Regular"/>
      </a:defRPr>
    </a:lvl3pPr>
    <a:lvl4pPr marL="0" marR="0" indent="0" algn="l" defTabSz="914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404040"/>
        </a:solidFill>
        <a:effectLst/>
        <a:uFillTx/>
        <a:latin typeface="+mn-lt"/>
        <a:ea typeface="+mn-ea"/>
        <a:cs typeface="+mn-cs"/>
        <a:sym typeface="PingFang SC Regular"/>
      </a:defRPr>
    </a:lvl4pPr>
    <a:lvl5pPr marL="0" marR="0" indent="0" algn="l" defTabSz="914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404040"/>
        </a:solidFill>
        <a:effectLst/>
        <a:uFillTx/>
        <a:latin typeface="+mn-lt"/>
        <a:ea typeface="+mn-ea"/>
        <a:cs typeface="+mn-cs"/>
        <a:sym typeface="PingFang SC Regular"/>
      </a:defRPr>
    </a:lvl5pPr>
    <a:lvl6pPr marL="0" marR="0" indent="0" algn="l" defTabSz="914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404040"/>
        </a:solidFill>
        <a:effectLst/>
        <a:uFillTx/>
        <a:latin typeface="+mn-lt"/>
        <a:ea typeface="+mn-ea"/>
        <a:cs typeface="+mn-cs"/>
        <a:sym typeface="PingFang SC Regular"/>
      </a:defRPr>
    </a:lvl6pPr>
    <a:lvl7pPr marL="0" marR="0" indent="0" algn="l" defTabSz="914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404040"/>
        </a:solidFill>
        <a:effectLst/>
        <a:uFillTx/>
        <a:latin typeface="+mn-lt"/>
        <a:ea typeface="+mn-ea"/>
        <a:cs typeface="+mn-cs"/>
        <a:sym typeface="PingFang SC Regular"/>
      </a:defRPr>
    </a:lvl7pPr>
    <a:lvl8pPr marL="0" marR="0" indent="0" algn="l" defTabSz="914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404040"/>
        </a:solidFill>
        <a:effectLst/>
        <a:uFillTx/>
        <a:latin typeface="+mn-lt"/>
        <a:ea typeface="+mn-ea"/>
        <a:cs typeface="+mn-cs"/>
        <a:sym typeface="PingFang SC Regular"/>
      </a:defRPr>
    </a:lvl8pPr>
    <a:lvl9pPr marL="0" marR="0" indent="0" algn="l" defTabSz="914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404040"/>
        </a:solidFill>
        <a:effectLst/>
        <a:uFillTx/>
        <a:latin typeface="+mn-lt"/>
        <a:ea typeface="+mn-ea"/>
        <a:cs typeface="+mn-cs"/>
        <a:sym typeface="PingFang SC Regular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D70"/>
    <a:srgbClr val="639EF4"/>
    <a:srgbClr val="35C077"/>
    <a:srgbClr val="7DAFF6"/>
    <a:srgbClr val="F5C164"/>
    <a:srgbClr val="F7F7F7"/>
    <a:srgbClr val="E7E6E6"/>
    <a:srgbClr val="A6A6A6"/>
    <a:srgbClr val="6978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ff">
        <a:font>
          <a:latin typeface="PingFang SC Semibold"/>
          <a:ea typeface="PingFang SC Semibold"/>
          <a:cs typeface="PingFang SC Semi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PingFang SC Semibold"/>
          <a:ea typeface="PingFang SC Semibold"/>
          <a:cs typeface="PingFang SC Semi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PingFang SC Semibold"/>
          <a:ea typeface="PingFang SC Semibold"/>
          <a:cs typeface="PingFang SC Semi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>
          <a:latin typeface="PingFang SC Semibold"/>
          <a:ea typeface="PingFang SC Semibold"/>
          <a:cs typeface="PingFang SC Semi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PingFang SC Semibold"/>
          <a:ea typeface="PingFang SC Semibold"/>
          <a:cs typeface="PingFang SC Semi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PingFang SC Semibold"/>
          <a:ea typeface="PingFang SC Semibold"/>
          <a:cs typeface="PingFang SC Semi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>
          <a:latin typeface="PingFang SC Semibold"/>
          <a:ea typeface="PingFang SC Semibold"/>
          <a:cs typeface="PingFang SC Semi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PingFang SC Semibold"/>
          <a:ea typeface="PingFang SC Semibold"/>
          <a:cs typeface="PingFang SC Semi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PingFang SC Semibold"/>
          <a:ea typeface="PingFang SC Semibold"/>
          <a:cs typeface="PingFang SC Semi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PingFang SC Semibold"/>
          <a:ea typeface="PingFang SC Semibold"/>
          <a:cs typeface="PingFang SC Semi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PingFang SC Semibold"/>
          <a:ea typeface="PingFang SC Semibold"/>
          <a:cs typeface="PingFang SC Semibold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PingFang SC Semibold"/>
          <a:ea typeface="PingFang SC Semibold"/>
          <a:cs typeface="PingFang SC Semi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PingFang SC Semibold"/>
          <a:ea typeface="PingFang SC Semibold"/>
          <a:cs typeface="PingFang SC Semi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PingFang SC Semibold"/>
          <a:ea typeface="PingFang SC Semibold"/>
          <a:cs typeface="PingFang SC Semi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PingFang SC Semibold"/>
          <a:ea typeface="PingFang SC Semibold"/>
          <a:cs typeface="PingFang SC Semi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PingFang SC Semibold"/>
          <a:ea typeface="PingFang SC Semibold"/>
          <a:cs typeface="PingFang SC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PingFang SC Semibold"/>
          <a:ea typeface="PingFang SC Semibold"/>
          <a:cs typeface="PingFang SC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PingFang SC Semibold"/>
          <a:ea typeface="PingFang SC Semibold"/>
          <a:cs typeface="PingFang SC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33" autoAdjust="0"/>
    <p:restoredTop sz="95238" autoAdjust="0"/>
  </p:normalViewPr>
  <p:slideViewPr>
    <p:cSldViewPr snapToGrid="0">
      <p:cViewPr>
        <p:scale>
          <a:sx n="40" d="100"/>
          <a:sy n="40" d="100"/>
        </p:scale>
        <p:origin x="2333" y="8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8" name="Shape 13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PingFang SC Regular"/>
      </a:defRPr>
    </a:lvl1pPr>
    <a:lvl2pPr indent="228600" latinLnBrk="0">
      <a:defRPr sz="1200">
        <a:latin typeface="+mn-lt"/>
        <a:ea typeface="+mn-ea"/>
        <a:cs typeface="+mn-cs"/>
        <a:sym typeface="PingFang SC Regular"/>
      </a:defRPr>
    </a:lvl2pPr>
    <a:lvl3pPr indent="457200" latinLnBrk="0">
      <a:defRPr sz="1200">
        <a:latin typeface="+mn-lt"/>
        <a:ea typeface="+mn-ea"/>
        <a:cs typeface="+mn-cs"/>
        <a:sym typeface="PingFang SC Regular"/>
      </a:defRPr>
    </a:lvl3pPr>
    <a:lvl4pPr indent="685800" latinLnBrk="0">
      <a:defRPr sz="1200">
        <a:latin typeface="+mn-lt"/>
        <a:ea typeface="+mn-ea"/>
        <a:cs typeface="+mn-cs"/>
        <a:sym typeface="PingFang SC Regular"/>
      </a:defRPr>
    </a:lvl4pPr>
    <a:lvl5pPr indent="914400" latinLnBrk="0">
      <a:defRPr sz="1200">
        <a:latin typeface="+mn-lt"/>
        <a:ea typeface="+mn-ea"/>
        <a:cs typeface="+mn-cs"/>
        <a:sym typeface="PingFang SC Regular"/>
      </a:defRPr>
    </a:lvl5pPr>
    <a:lvl6pPr indent="1143000" latinLnBrk="0">
      <a:defRPr sz="1200">
        <a:latin typeface="+mn-lt"/>
        <a:ea typeface="+mn-ea"/>
        <a:cs typeface="+mn-cs"/>
        <a:sym typeface="PingFang SC Regular"/>
      </a:defRPr>
    </a:lvl6pPr>
    <a:lvl7pPr indent="1371600" latinLnBrk="0">
      <a:defRPr sz="1200">
        <a:latin typeface="+mn-lt"/>
        <a:ea typeface="+mn-ea"/>
        <a:cs typeface="+mn-cs"/>
        <a:sym typeface="PingFang SC Regular"/>
      </a:defRPr>
    </a:lvl7pPr>
    <a:lvl8pPr indent="1600200" latinLnBrk="0">
      <a:defRPr sz="1200">
        <a:latin typeface="+mn-lt"/>
        <a:ea typeface="+mn-ea"/>
        <a:cs typeface="+mn-cs"/>
        <a:sym typeface="PingFang SC Regular"/>
      </a:defRPr>
    </a:lvl8pPr>
    <a:lvl9pPr indent="1828800" latinLnBrk="0">
      <a:defRPr sz="1200">
        <a:latin typeface="+mn-lt"/>
        <a:ea typeface="+mn-ea"/>
        <a:cs typeface="+mn-cs"/>
        <a:sym typeface="PingFang SC Regular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946493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235445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462307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文本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标题文本</a:t>
            </a:r>
          </a:p>
        </p:txBody>
      </p:sp>
      <p:sp>
        <p:nvSpPr>
          <p:cNvPr id="12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5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0" algn="ctr">
              <a:buSzTx/>
              <a:buFontTx/>
              <a:buNone/>
              <a:defRPr sz="2400"/>
            </a:lvl2pPr>
            <a:lvl3pPr marL="0" indent="0" algn="ctr">
              <a:buSzTx/>
              <a:buFontTx/>
              <a:buNone/>
              <a:defRPr sz="2400"/>
            </a:lvl3pPr>
            <a:lvl4pPr marL="0" indent="0" algn="ctr">
              <a:buSzTx/>
              <a:buFontTx/>
              <a:buNone/>
              <a:defRPr sz="2400"/>
            </a:lvl4pPr>
            <a:lvl5pPr marL="0" indent="0" algn="ctr">
              <a:buSzTx/>
              <a:buFontTx/>
              <a:buNone/>
              <a:defRPr sz="2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3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标题文本"/>
          <p:cNvSpPr txBox="1">
            <a:spLocks noGrp="1"/>
          </p:cNvSpPr>
          <p:nvPr>
            <p:ph type="title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102" name="正文级别 1…"/>
          <p:cNvSpPr txBox="1">
            <a:spLocks noGrp="1"/>
          </p:cNvSpPr>
          <p:nvPr>
            <p:ph type="body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03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组合 24"/>
          <p:cNvGrpSpPr/>
          <p:nvPr/>
        </p:nvGrpSpPr>
        <p:grpSpPr>
          <a:xfrm>
            <a:off x="3343270" y="2276472"/>
            <a:ext cx="5602297" cy="2057404"/>
            <a:chOff x="-1" y="-1"/>
            <a:chExt cx="5602296" cy="2057403"/>
          </a:xfrm>
        </p:grpSpPr>
        <p:sp>
          <p:nvSpPr>
            <p:cNvPr id="110" name="任意多边形 8"/>
            <p:cNvSpPr/>
            <p:nvPr/>
          </p:nvSpPr>
          <p:spPr>
            <a:xfrm>
              <a:off x="1409702" y="-2"/>
              <a:ext cx="1376367" cy="13779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549"/>
                  </a:moveTo>
                  <a:cubicBezTo>
                    <a:pt x="6243" y="2549"/>
                    <a:pt x="2549" y="6243"/>
                    <a:pt x="2549" y="10800"/>
                  </a:cubicBezTo>
                  <a:cubicBezTo>
                    <a:pt x="2549" y="15357"/>
                    <a:pt x="6243" y="19051"/>
                    <a:pt x="10800" y="19051"/>
                  </a:cubicBezTo>
                  <a:cubicBezTo>
                    <a:pt x="15357" y="19051"/>
                    <a:pt x="19051" y="15357"/>
                    <a:pt x="19051" y="10800"/>
                  </a:cubicBezTo>
                  <a:cubicBezTo>
                    <a:pt x="19051" y="6243"/>
                    <a:pt x="15357" y="2549"/>
                    <a:pt x="10800" y="2549"/>
                  </a:cubicBezTo>
                  <a:close/>
                  <a:moveTo>
                    <a:pt x="10800" y="0"/>
                  </a:move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50800" dist="38100" dir="2700000" rotWithShape="0">
                <a:srgbClr val="1F4E79">
                  <a:alpha val="4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1" name="椭圆 9"/>
            <p:cNvSpPr/>
            <p:nvPr/>
          </p:nvSpPr>
          <p:spPr>
            <a:xfrm>
              <a:off x="1490665" y="84139"/>
              <a:ext cx="1214443" cy="1214442"/>
            </a:xfrm>
            <a:prstGeom prst="ellipse">
              <a:avLst/>
            </a:prstGeom>
            <a:noFill/>
            <a:ln w="12700" cap="flat">
              <a:solidFill>
                <a:srgbClr val="9DC3E6"/>
              </a:solidFill>
              <a:prstDash val="dash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2" name="任意多边形 12"/>
            <p:cNvSpPr/>
            <p:nvPr/>
          </p:nvSpPr>
          <p:spPr>
            <a:xfrm>
              <a:off x="2817815" y="1587"/>
              <a:ext cx="1376365" cy="13763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549"/>
                  </a:moveTo>
                  <a:cubicBezTo>
                    <a:pt x="6243" y="2549"/>
                    <a:pt x="2549" y="6243"/>
                    <a:pt x="2549" y="10800"/>
                  </a:cubicBezTo>
                  <a:cubicBezTo>
                    <a:pt x="2549" y="15357"/>
                    <a:pt x="6243" y="19051"/>
                    <a:pt x="10800" y="19051"/>
                  </a:cubicBezTo>
                  <a:cubicBezTo>
                    <a:pt x="15357" y="19051"/>
                    <a:pt x="19051" y="15357"/>
                    <a:pt x="19051" y="10800"/>
                  </a:cubicBezTo>
                  <a:cubicBezTo>
                    <a:pt x="19051" y="6243"/>
                    <a:pt x="15357" y="2549"/>
                    <a:pt x="10800" y="2549"/>
                  </a:cubicBezTo>
                  <a:close/>
                  <a:moveTo>
                    <a:pt x="10800" y="0"/>
                  </a:move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50800" dist="38100" dir="2700000" rotWithShape="0">
                <a:srgbClr val="1F4E79">
                  <a:alpha val="4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3" name="椭圆 13"/>
            <p:cNvSpPr/>
            <p:nvPr/>
          </p:nvSpPr>
          <p:spPr>
            <a:xfrm>
              <a:off x="2892427" y="76201"/>
              <a:ext cx="1214441" cy="1214438"/>
            </a:xfrm>
            <a:prstGeom prst="ellipse">
              <a:avLst/>
            </a:prstGeom>
            <a:noFill/>
            <a:ln w="12700" cap="flat">
              <a:solidFill>
                <a:srgbClr val="9DC3E6"/>
              </a:solidFill>
              <a:prstDash val="dash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4" name="任意多边形 16"/>
            <p:cNvSpPr/>
            <p:nvPr/>
          </p:nvSpPr>
          <p:spPr>
            <a:xfrm>
              <a:off x="4225928" y="1587"/>
              <a:ext cx="1376368" cy="13763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549"/>
                  </a:moveTo>
                  <a:cubicBezTo>
                    <a:pt x="6243" y="2549"/>
                    <a:pt x="2549" y="6243"/>
                    <a:pt x="2549" y="10800"/>
                  </a:cubicBezTo>
                  <a:cubicBezTo>
                    <a:pt x="2549" y="15357"/>
                    <a:pt x="6243" y="19051"/>
                    <a:pt x="10800" y="19051"/>
                  </a:cubicBezTo>
                  <a:cubicBezTo>
                    <a:pt x="15357" y="19051"/>
                    <a:pt x="19051" y="15357"/>
                    <a:pt x="19051" y="10800"/>
                  </a:cubicBezTo>
                  <a:cubicBezTo>
                    <a:pt x="19051" y="6243"/>
                    <a:pt x="15357" y="2549"/>
                    <a:pt x="10800" y="2549"/>
                  </a:cubicBezTo>
                  <a:close/>
                  <a:moveTo>
                    <a:pt x="10800" y="0"/>
                  </a:move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50800" dist="38100" dir="2700000" rotWithShape="0">
                <a:srgbClr val="1F4E79">
                  <a:alpha val="4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5" name="椭圆 17"/>
            <p:cNvSpPr/>
            <p:nvPr/>
          </p:nvSpPr>
          <p:spPr>
            <a:xfrm>
              <a:off x="4306891" y="76201"/>
              <a:ext cx="1214443" cy="1214438"/>
            </a:xfrm>
            <a:prstGeom prst="ellipse">
              <a:avLst/>
            </a:prstGeom>
            <a:noFill/>
            <a:ln w="12700" cap="flat">
              <a:solidFill>
                <a:srgbClr val="9DC3E6"/>
              </a:solidFill>
              <a:prstDash val="dash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6" name="任意多边形 20"/>
            <p:cNvSpPr/>
            <p:nvPr/>
          </p:nvSpPr>
          <p:spPr>
            <a:xfrm>
              <a:off x="-2" y="-2"/>
              <a:ext cx="1377955" cy="13779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549"/>
                  </a:moveTo>
                  <a:cubicBezTo>
                    <a:pt x="6243" y="2549"/>
                    <a:pt x="2549" y="6243"/>
                    <a:pt x="2549" y="10800"/>
                  </a:cubicBezTo>
                  <a:cubicBezTo>
                    <a:pt x="2549" y="15357"/>
                    <a:pt x="6243" y="19051"/>
                    <a:pt x="10800" y="19051"/>
                  </a:cubicBezTo>
                  <a:cubicBezTo>
                    <a:pt x="15357" y="19051"/>
                    <a:pt x="19051" y="15357"/>
                    <a:pt x="19051" y="10800"/>
                  </a:cubicBezTo>
                  <a:cubicBezTo>
                    <a:pt x="19051" y="6243"/>
                    <a:pt x="15357" y="2549"/>
                    <a:pt x="10800" y="2549"/>
                  </a:cubicBezTo>
                  <a:close/>
                  <a:moveTo>
                    <a:pt x="10800" y="0"/>
                  </a:move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50800" dist="38100" dir="2700000" rotWithShape="0">
                <a:srgbClr val="1F4E79">
                  <a:alpha val="4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7" name="椭圆 21"/>
            <p:cNvSpPr/>
            <p:nvPr/>
          </p:nvSpPr>
          <p:spPr>
            <a:xfrm>
              <a:off x="80962" y="84139"/>
              <a:ext cx="1216032" cy="1214442"/>
            </a:xfrm>
            <a:prstGeom prst="ellipse">
              <a:avLst/>
            </a:prstGeom>
            <a:noFill/>
            <a:ln w="12700" cap="flat">
              <a:solidFill>
                <a:srgbClr val="9DC3E6"/>
              </a:solidFill>
              <a:prstDash val="dash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8" name="直接连接符 22"/>
            <p:cNvSpPr/>
            <p:nvPr/>
          </p:nvSpPr>
          <p:spPr>
            <a:xfrm>
              <a:off x="80964" y="2057402"/>
              <a:ext cx="5500694" cy="1"/>
            </a:xfrm>
            <a:prstGeom prst="line">
              <a:avLst/>
            </a:prstGeom>
            <a:noFill/>
            <a:ln w="635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lnSpc>
                  <a:spcPct val="100000"/>
                </a:lnSpc>
                <a:defRPr sz="18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9" name="直接连接符 23"/>
            <p:cNvSpPr/>
            <p:nvPr/>
          </p:nvSpPr>
          <p:spPr>
            <a:xfrm>
              <a:off x="80964" y="1633539"/>
              <a:ext cx="5500694" cy="4"/>
            </a:xfrm>
            <a:prstGeom prst="line">
              <a:avLst/>
            </a:prstGeom>
            <a:noFill/>
            <a:ln w="635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lnSpc>
                  <a:spcPct val="100000"/>
                </a:lnSpc>
                <a:defRPr sz="1800"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121" name="标题文本"/>
          <p:cNvSpPr txBox="1">
            <a:spLocks noGrp="1"/>
          </p:cNvSpPr>
          <p:nvPr>
            <p:ph type="title"/>
          </p:nvPr>
        </p:nvSpPr>
        <p:spPr>
          <a:xfrm>
            <a:off x="3424239" y="4421625"/>
            <a:ext cx="5602290" cy="1338266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404040"/>
                </a:solidFill>
              </a:defRPr>
            </a:lvl1pPr>
          </a:lstStyle>
          <a:p>
            <a:r>
              <a:t>标题文本</a:t>
            </a:r>
          </a:p>
        </p:txBody>
      </p:sp>
      <p:sp>
        <p:nvSpPr>
          <p:cNvPr id="122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3362400" y="3927600"/>
            <a:ext cx="5742003" cy="399603"/>
          </a:xfrm>
          <a:prstGeom prst="rect">
            <a:avLst/>
          </a:prstGeom>
        </p:spPr>
        <p:txBody>
          <a:bodyPr anchor="ctr"/>
          <a:lstStyle>
            <a:lvl1pPr marL="0" indent="0" algn="ctr">
              <a:buSzTx/>
              <a:buFontTx/>
              <a:buNone/>
              <a:defRPr sz="2000">
                <a:latin typeface="Algerian"/>
                <a:ea typeface="Algerian"/>
                <a:cs typeface="Algerian"/>
                <a:sym typeface="Algerian"/>
              </a:defRPr>
            </a:lvl1pPr>
            <a:lvl2pPr marL="647700" indent="-190500" algn="ctr">
              <a:buFontTx/>
              <a:defRPr sz="2000">
                <a:latin typeface="Algerian"/>
                <a:ea typeface="Algerian"/>
                <a:cs typeface="Algerian"/>
                <a:sym typeface="Algerian"/>
              </a:defRPr>
            </a:lvl2pPr>
            <a:lvl3pPr marL="1143000" indent="-228600" algn="ctr">
              <a:buFontTx/>
              <a:defRPr sz="2000">
                <a:latin typeface="Algerian"/>
                <a:ea typeface="Algerian"/>
                <a:cs typeface="Algerian"/>
                <a:sym typeface="Algerian"/>
              </a:defRPr>
            </a:lvl3pPr>
            <a:lvl4pPr marL="1625600" indent="-254000" algn="ctr">
              <a:buFontTx/>
              <a:defRPr sz="2000">
                <a:latin typeface="Algerian"/>
                <a:ea typeface="Algerian"/>
                <a:cs typeface="Algerian"/>
                <a:sym typeface="Algerian"/>
              </a:defRPr>
            </a:lvl4pPr>
            <a:lvl5pPr marL="2082800" indent="-254000" algn="ctr">
              <a:buFontTx/>
              <a:defRPr sz="2000">
                <a:latin typeface="Algerian"/>
                <a:ea typeface="Algerian"/>
                <a:cs typeface="Algerian"/>
                <a:sym typeface="Algerian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23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正文级别 1…"/>
          <p:cNvSpPr txBox="1">
            <a:spLocks noGrp="1"/>
          </p:cNvSpPr>
          <p:nvPr>
            <p:ph type="body" idx="1"/>
          </p:nvPr>
        </p:nvSpPr>
        <p:spPr>
          <a:xfrm>
            <a:off x="838200" y="363599"/>
            <a:ext cx="10515600" cy="5810402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 marL="731519" indent="-274319">
              <a:defRPr sz="2400"/>
            </a:lvl2pPr>
            <a:lvl3pPr marL="1219200" indent="-304800">
              <a:defRPr sz="2400"/>
            </a:lvl3pPr>
            <a:lvl4pPr marL="1676400" indent="-304800">
              <a:defRPr sz="2400"/>
            </a:lvl4pPr>
            <a:lvl5pPr marL="2133600" indent="-304800">
              <a:defRPr sz="2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31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42F81107-F493-4D45-A3D0-6F2E216C076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464565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标题文本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21" name="正文级别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2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标题文本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标题文本</a:t>
            </a:r>
          </a:p>
        </p:txBody>
      </p:sp>
      <p:sp>
        <p:nvSpPr>
          <p:cNvPr id="30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90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1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标题文本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39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0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标题文本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48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90" cy="823915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  <a:lvl2pPr marL="0" indent="0">
              <a:buSzTx/>
              <a:buFontTx/>
              <a:buNone/>
              <a:defRPr sz="2400">
                <a:latin typeface="PingFang SC Semibold"/>
                <a:ea typeface="PingFang SC Semibold"/>
                <a:cs typeface="PingFang SC Semibold"/>
                <a:sym typeface="PingFang SC Semibold"/>
              </a:defRPr>
            </a:lvl2pPr>
            <a:lvl3pPr marL="0" indent="0">
              <a:buSzTx/>
              <a:buFontTx/>
              <a:buNone/>
              <a:defRPr sz="2400">
                <a:latin typeface="PingFang SC Semibold"/>
                <a:ea typeface="PingFang SC Semibold"/>
                <a:cs typeface="PingFang SC Semibold"/>
                <a:sym typeface="PingFang SC Semibold"/>
              </a:defRPr>
            </a:lvl3pPr>
            <a:lvl4pPr marL="0" indent="0">
              <a:buSzTx/>
              <a:buFontTx/>
              <a:buNone/>
              <a:defRPr sz="2400">
                <a:latin typeface="PingFang SC Semibold"/>
                <a:ea typeface="PingFang SC Semibold"/>
                <a:cs typeface="PingFang SC Semibold"/>
                <a:sym typeface="PingFang SC Semibold"/>
              </a:defRPr>
            </a:lvl4pPr>
            <a:lvl5pPr marL="0" indent="0">
              <a:buSzTx/>
              <a:buFontTx/>
              <a:buNone/>
              <a:defRPr sz="2400">
                <a:latin typeface="PingFang SC Semibold"/>
                <a:ea typeface="PingFang SC Semibold"/>
                <a:cs typeface="PingFang SC Semibold"/>
                <a:sym typeface="PingFang SC Semibold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9" name="文本占位符 4"/>
          <p:cNvSpPr>
            <a:spLocks noGrp="1"/>
          </p:cNvSpPr>
          <p:nvPr>
            <p:ph type="body" sz="quarter" idx="13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0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标题文本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58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标题文本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lnSpc>
                <a:spcPct val="150000"/>
              </a:lnSpc>
              <a:defRPr sz="3200">
                <a:solidFill>
                  <a:srgbClr val="FFFFFF"/>
                </a:solidFill>
              </a:defRPr>
            </a:lvl1pPr>
          </a:lstStyle>
          <a:p>
            <a:r>
              <a:t>标题文本</a:t>
            </a:r>
          </a:p>
        </p:txBody>
      </p:sp>
      <p:sp>
        <p:nvSpPr>
          <p:cNvPr id="73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3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184" indent="-260984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4" name="文本占位符 3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5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标题文本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lnSpc>
                <a:spcPct val="150000"/>
              </a:lnSpc>
              <a:defRPr sz="3200">
                <a:solidFill>
                  <a:srgbClr val="FFFFFF"/>
                </a:solidFill>
              </a:defRPr>
            </a:lvl1pPr>
          </a:lstStyle>
          <a:p>
            <a:r>
              <a:t>标题文本</a:t>
            </a:r>
          </a:p>
        </p:txBody>
      </p:sp>
      <p:sp>
        <p:nvSpPr>
          <p:cNvPr id="83" name="图片占位符 2"/>
          <p:cNvSpPr>
            <a:spLocks noGrp="1"/>
          </p:cNvSpPr>
          <p:nvPr>
            <p:ph type="pic" sz="half" idx="13"/>
          </p:nvPr>
        </p:nvSpPr>
        <p:spPr>
          <a:xfrm>
            <a:off x="5183187" y="987425"/>
            <a:ext cx="6172203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4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0">
              <a:buSzTx/>
              <a:buFontTx/>
              <a:buNone/>
              <a:defRPr sz="1600"/>
            </a:lvl2pPr>
            <a:lvl3pPr marL="0" indent="0">
              <a:buSzTx/>
              <a:buFontTx/>
              <a:buNone/>
              <a:defRPr sz="1600"/>
            </a:lvl3pPr>
            <a:lvl4pPr marL="0" indent="0">
              <a:buSzTx/>
              <a:buFontTx/>
              <a:buNone/>
              <a:defRPr sz="1600"/>
            </a:lvl4pPr>
            <a:lvl5pPr marL="0" indent="0">
              <a:buSzTx/>
              <a:buFontTx/>
              <a:buNone/>
              <a:defRPr sz="16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85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标题文本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93" name="正文级别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94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文本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标题文本</a:t>
            </a:r>
          </a:p>
        </p:txBody>
      </p:sp>
      <p:sp>
        <p:nvSpPr>
          <p:cNvPr id="3" name="正文级别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097112" y="6385244"/>
            <a:ext cx="256689" cy="307337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lnSpc>
                <a:spcPct val="100000"/>
              </a:lnSpc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3" r:id="rId13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PingFang SC Regular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PingFang SC Regular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PingFang SC Regular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PingFang SC Regular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PingFang SC Regular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PingFang SC Regular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PingFang SC Regular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PingFang SC Regular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PingFang SC Regular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PingFang SC Regular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PingFang SC Regular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PingFang SC Regular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PingFang SC Regular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PingFang SC Regular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PingFang SC Regular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PingFang SC Regular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PingFang SC Regular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PingFang SC Regular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PingFang SC Regular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PingFang SC Regular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PingFang SC Regular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PingFang SC Regular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PingFang SC Regular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PingFang SC Regular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PingFang SC Regular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PingFang SC Regular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PingFang SC Regular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ingFang SC Regular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ingFang SC Regular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ingFang SC Regular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ingFang SC Regular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ingFang SC Regular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ingFang SC Regular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ingFang SC Regular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ingFang SC Regular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ingFang SC Regular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png"/><Relationship Id="rId7" Type="http://schemas.openxmlformats.org/officeDocument/2006/relationships/image" Target="../media/image45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uketang.cn/web" TargetMode="External"/><Relationship Id="rId4" Type="http://schemas.openxmlformats.org/officeDocument/2006/relationships/image" Target="../media/image5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tiff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qn-sfe.yuketang.cn/%E9%9B%A8%E8%AF%BE%E5%A0%82V4.0%E4%BD%BF%E7%94%A8%E6%89%8B%E5%86%8C.pdf" TargetMode="External"/><Relationship Id="rId2" Type="http://schemas.openxmlformats.org/officeDocument/2006/relationships/hyperlink" Target="http://ykt.io/help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hyperlink" Target="http://sfe.ykt.io/%E9%9B%A8%E8%AF%BE%E5%A0%82V3.0%E4%BD%BF%E7%94%A8%E6%89%8B%E5%86%8C.pdf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ykt.io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桌子上放着笔记本电脑&#10;&#10;描述已自动生成">
            <a:extLst>
              <a:ext uri="{FF2B5EF4-FFF2-40B4-BE49-F238E27FC236}">
                <a16:creationId xmlns:a16="http://schemas.microsoft.com/office/drawing/2014/main" id="{27576EAD-2856-B644-A61F-347157E058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249" b="93740" l="4335" r="89984">
                        <a14:foregroundMark x1="30398" y1="8643" x2="5950" y2="55291"/>
                        <a14:foregroundMark x1="5950" y1="55291" x2="5924" y2="72617"/>
                        <a14:foregroundMark x1="5924" y1="72617" x2="9155" y2="79604"/>
                        <a14:foregroundMark x1="9155" y1="79604" x2="13840" y2="82633"/>
                        <a14:foregroundMark x1="13840" y1="82633" x2="52316" y2="85420"/>
                        <a14:foregroundMark x1="52316" y1="85420" x2="57512" y2="85299"/>
                        <a14:foregroundMark x1="57512" y1="85299" x2="63947" y2="82229"/>
                        <a14:foregroundMark x1="63947" y1="82229" x2="70409" y2="67003"/>
                        <a14:foregroundMark x1="70409" y1="67003" x2="71648" y2="44709"/>
                        <a14:foregroundMark x1="71648" y1="44709" x2="67986" y2="20396"/>
                        <a14:foregroundMark x1="67986" y1="20396" x2="63463" y2="13611"/>
                        <a14:foregroundMark x1="63463" y1="13611" x2="44669" y2="10945"/>
                        <a14:foregroundMark x1="44669" y1="10945" x2="40011" y2="12076"/>
                        <a14:foregroundMark x1="40011" y1="12076" x2="40011" y2="12076"/>
                        <a14:foregroundMark x1="30560" y1="9289" x2="45611" y2="40267"/>
                        <a14:foregroundMark x1="45611" y1="40267" x2="45611" y2="40267"/>
                        <a14:foregroundMark x1="7324" y1="52302" x2="7135" y2="66922"/>
                        <a14:foregroundMark x1="7135" y1="66922" x2="9451" y2="73627"/>
                        <a14:foregroundMark x1="9451" y1="73627" x2="13005" y2="78473"/>
                        <a14:foregroundMark x1="13005" y1="78473" x2="33791" y2="81300"/>
                        <a14:foregroundMark x1="33791" y1="81300" x2="44992" y2="77181"/>
                        <a14:foregroundMark x1="44992" y1="77181" x2="50889" y2="70275"/>
                        <a14:foregroundMark x1="50889" y1="70275" x2="55439" y2="49394"/>
                        <a14:foregroundMark x1="55439" y1="49394" x2="52800" y2="41842"/>
                        <a14:foregroundMark x1="52800" y1="41842" x2="30775" y2="32997"/>
                        <a14:foregroundMark x1="30775" y1="32997" x2="17205" y2="45759"/>
                        <a14:foregroundMark x1="17205" y1="45759" x2="13220" y2="53837"/>
                        <a14:foregroundMark x1="13220" y1="53837" x2="13382" y2="61591"/>
                        <a14:foregroundMark x1="13382" y1="61591" x2="17205" y2="66842"/>
                        <a14:foregroundMark x1="17205" y1="66842" x2="29887" y2="68498"/>
                        <a14:foregroundMark x1="29887" y1="68498" x2="31341" y2="59289"/>
                        <a14:foregroundMark x1="31341" y1="59289" x2="26467" y2="55574"/>
                        <a14:foregroundMark x1="26467" y1="55574" x2="24475" y2="62884"/>
                        <a14:foregroundMark x1="24475" y1="62884" x2="28621" y2="67690"/>
                        <a14:foregroundMark x1="28621" y1="67690" x2="37211" y2="71809"/>
                        <a14:foregroundMark x1="37211" y1="71809" x2="41842" y2="70880"/>
                        <a14:foregroundMark x1="41842" y1="70880" x2="43700" y2="62641"/>
                        <a14:foregroundMark x1="43700" y1="62641" x2="41869" y2="53069"/>
                        <a14:foregroundMark x1="41869" y1="53069" x2="38288" y2="47940"/>
                        <a14:foregroundMark x1="38288" y1="47940" x2="30775" y2="43821"/>
                        <a14:foregroundMark x1="30775" y1="43821" x2="23829" y2="44628"/>
                        <a14:foregroundMark x1="23829" y1="44628" x2="19952" y2="50363"/>
                        <a14:foregroundMark x1="19952" y1="50363" x2="18228" y2="57310"/>
                        <a14:foregroundMark x1="18228" y1="57310" x2="18363" y2="64822"/>
                        <a14:foregroundMark x1="18363" y1="64822" x2="21217" y2="70517"/>
                        <a14:foregroundMark x1="21217" y1="70517" x2="31260" y2="71648"/>
                        <a14:foregroundMark x1="31260" y1="71648" x2="35999" y2="69669"/>
                        <a14:foregroundMark x1="35999" y1="69669" x2="36995" y2="67811"/>
                        <a14:foregroundMark x1="9774" y1="80048" x2="12251" y2="86753"/>
                        <a14:foregroundMark x1="12251" y1="86753" x2="16451" y2="93094"/>
                        <a14:foregroundMark x1="16451" y1="93094" x2="20517" y2="96607"/>
                        <a14:foregroundMark x1="20517" y1="96607" x2="59612" y2="99637"/>
                        <a14:foregroundMark x1="59612" y1="99637" x2="65051" y2="97738"/>
                        <a14:foregroundMark x1="65051" y1="97738" x2="69063" y2="91640"/>
                        <a14:foregroundMark x1="69063" y1="91640" x2="67313" y2="62116"/>
                        <a14:foregroundMark x1="67313" y1="62116" x2="35864" y2="73586"/>
                        <a14:foregroundMark x1="35864" y1="73586" x2="12736" y2="73183"/>
                        <a14:foregroundMark x1="12736" y1="73183" x2="9047" y2="77787"/>
                        <a14:foregroundMark x1="9047" y1="77787" x2="10528" y2="86026"/>
                        <a14:foregroundMark x1="10528" y1="86026" x2="13247" y2="91721"/>
                        <a14:foregroundMark x1="13247" y1="91721" x2="52423" y2="93780"/>
                        <a14:foregroundMark x1="52423" y1="93780" x2="46500" y2="89742"/>
                        <a14:foregroundMark x1="46500" y1="89742" x2="21809" y2="89943"/>
                        <a14:foregroundMark x1="30829" y1="12076" x2="40980" y2="3312"/>
                        <a14:foregroundMark x1="40980" y1="3312" x2="57351" y2="40"/>
                        <a14:foregroundMark x1="57351" y1="40" x2="67259" y2="2423"/>
                        <a14:foregroundMark x1="67259" y1="2423" x2="68632" y2="12682"/>
                        <a14:foregroundMark x1="68632" y1="12682" x2="66774" y2="53675"/>
                        <a14:foregroundMark x1="66774" y1="53675" x2="68821" y2="85097"/>
                        <a14:foregroundMark x1="68821" y1="85097" x2="66424" y2="91640"/>
                        <a14:foregroundMark x1="66424" y1="91640" x2="59128" y2="96607"/>
                        <a14:foregroundMark x1="59128" y1="96607" x2="19332" y2="98748"/>
                        <a14:foregroundMark x1="19332" y1="98748" x2="9693" y2="94507"/>
                        <a14:foregroundMark x1="9693" y1="94507" x2="5843" y2="90590"/>
                        <a14:foregroundMark x1="5843" y1="90590" x2="1589" y2="77181"/>
                        <a14:foregroundMark x1="1589" y1="77181" x2="862" y2="69952"/>
                        <a14:foregroundMark x1="862" y1="69952" x2="1535" y2="62763"/>
                        <a14:foregroundMark x1="1535" y1="62763" x2="4335" y2="56624"/>
                        <a14:foregroundMark x1="4335" y1="56624" x2="11039" y2="501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311" y="478881"/>
            <a:ext cx="10287000" cy="6858000"/>
          </a:xfrm>
          <a:prstGeom prst="rect">
            <a:avLst/>
          </a:prstGeom>
        </p:spPr>
      </p:pic>
      <p:sp>
        <p:nvSpPr>
          <p:cNvPr id="3" name="圆角矩形 2">
            <a:extLst>
              <a:ext uri="{FF2B5EF4-FFF2-40B4-BE49-F238E27FC236}">
                <a16:creationId xmlns:a16="http://schemas.microsoft.com/office/drawing/2014/main" id="{132888EA-99E7-A247-94F1-2B1FC9BE0762}"/>
              </a:ext>
            </a:extLst>
          </p:cNvPr>
          <p:cNvSpPr/>
          <p:nvPr/>
        </p:nvSpPr>
        <p:spPr>
          <a:xfrm rot="18900000">
            <a:off x="6239251" y="-366854"/>
            <a:ext cx="11187715" cy="10189704"/>
          </a:xfrm>
          <a:prstGeom prst="roundRect">
            <a:avLst>
              <a:gd name="adj" fmla="val 15788"/>
            </a:avLst>
          </a:prstGeom>
          <a:gradFill>
            <a:gsLst>
              <a:gs pos="0">
                <a:srgbClr val="639EF4">
                  <a:alpha val="91000"/>
                </a:srgbClr>
              </a:gs>
              <a:gs pos="100000">
                <a:srgbClr val="00B050">
                  <a:lumMod val="99000"/>
                  <a:alpha val="70000"/>
                </a:srgbClr>
              </a:gs>
            </a:gsLst>
            <a:lin ang="5400000" scaled="1"/>
          </a:gra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sp>
        <p:nvSpPr>
          <p:cNvPr id="140" name="标题 3"/>
          <p:cNvSpPr txBox="1">
            <a:spLocks noGrp="1"/>
          </p:cNvSpPr>
          <p:nvPr>
            <p:ph type="title"/>
          </p:nvPr>
        </p:nvSpPr>
        <p:spPr>
          <a:xfrm>
            <a:off x="494259" y="1652009"/>
            <a:ext cx="6418762" cy="225587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5400">
                <a:solidFill>
                  <a:srgbClr val="639EF4"/>
                </a:solidFill>
                <a:latin typeface="微软雅黑"/>
                <a:ea typeface="微软雅黑"/>
                <a:cs typeface="微软雅黑"/>
                <a:sym typeface="微软雅黑"/>
              </a:defRPr>
            </a:lvl1pPr>
          </a:lstStyle>
          <a:p>
            <a:pPr>
              <a:lnSpc>
                <a:spcPct val="100000"/>
              </a:lnSpc>
            </a:pPr>
            <a:r>
              <a:rPr sz="4800" b="1" dirty="0">
                <a:solidFill>
                  <a:srgbClr val="5A88F4"/>
                </a:solidFill>
              </a:rPr>
              <a:t>雨课堂</a:t>
            </a:r>
            <a:r>
              <a:rPr lang="en-US" altLang="zh-CN" sz="7200" b="1" dirty="0">
                <a:solidFill>
                  <a:srgbClr val="5A88F4"/>
                </a:solidFill>
              </a:rPr>
              <a:t>5</a:t>
            </a:r>
            <a:r>
              <a:rPr lang="zh-CN" altLang="en-US" sz="7200" b="1" dirty="0">
                <a:solidFill>
                  <a:srgbClr val="5A88F4"/>
                </a:solidFill>
              </a:rPr>
              <a:t>步</a:t>
            </a:r>
            <a:br>
              <a:rPr lang="en-US" altLang="zh-CN" sz="8800" b="1" dirty="0">
                <a:solidFill>
                  <a:srgbClr val="5A88F4"/>
                </a:solidFill>
              </a:rPr>
            </a:br>
            <a:r>
              <a:rPr lang="zh-CN" altLang="en-US" sz="7200" b="1" dirty="0">
                <a:solidFill>
                  <a:srgbClr val="5A88F4"/>
                </a:solidFill>
              </a:rPr>
              <a:t>线上</a:t>
            </a:r>
            <a:r>
              <a:rPr lang="zh-CN" altLang="en-US" sz="4800" b="1" dirty="0">
                <a:solidFill>
                  <a:srgbClr val="5A88F4"/>
                </a:solidFill>
              </a:rPr>
              <a:t>授课指南</a:t>
            </a:r>
            <a:endParaRPr sz="4800" b="1" dirty="0">
              <a:solidFill>
                <a:srgbClr val="5A88F4"/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8527D48F-94BC-4B92-8B29-994420E71D9E}"/>
              </a:ext>
            </a:extLst>
          </p:cNvPr>
          <p:cNvSpPr/>
          <p:nvPr/>
        </p:nvSpPr>
        <p:spPr>
          <a:xfrm>
            <a:off x="-6459775" y="1612188"/>
            <a:ext cx="4827052" cy="1207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8000" dirty="0">
                <a:solidFill>
                  <a:schemeClr val="tx1">
                    <a:lumMod val="75000"/>
                  </a:schemeClr>
                </a:solidFill>
                <a:latin typeface="REEJI-CHAO-KunPengGB" panose="02010604000000000000" pitchFamily="2" charset="-122"/>
                <a:ea typeface="REEJI-CHAO-KunPengGB" panose="02010604000000000000" pitchFamily="2" charset="-122"/>
              </a:rPr>
              <a:t>到校延期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5A5FE9A9-E3C1-1C42-B728-FE15B6A0DCD6}"/>
              </a:ext>
            </a:extLst>
          </p:cNvPr>
          <p:cNvSpPr/>
          <p:nvPr/>
        </p:nvSpPr>
        <p:spPr>
          <a:xfrm>
            <a:off x="-5823960" y="2819634"/>
            <a:ext cx="5823960" cy="1218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8000" dirty="0">
                <a:solidFill>
                  <a:schemeClr val="tx1">
                    <a:lumMod val="75000"/>
                  </a:schemeClr>
                </a:solidFill>
                <a:latin typeface="REEJI-CHAO-KunPengGB" panose="02010604000000000000" pitchFamily="2" charset="-122"/>
                <a:ea typeface="REEJI-CHAO-KunPengGB" panose="02010604000000000000" pitchFamily="2" charset="-122"/>
              </a:rPr>
              <a:t>教学不延期</a:t>
            </a:r>
            <a:endParaRPr lang="zh-CN" altLang="en-US" sz="8000" dirty="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14" name="图片 1" descr="图片 1">
            <a:extLst>
              <a:ext uri="{FF2B5EF4-FFF2-40B4-BE49-F238E27FC236}">
                <a16:creationId xmlns:a16="http://schemas.microsoft.com/office/drawing/2014/main" id="{C568B51D-D558-EA41-A92F-2FE1B9B1AC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0470" y="548809"/>
            <a:ext cx="1260562" cy="396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081E9F3-ABB1-425F-83E5-60AF184E336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23" y="78674"/>
            <a:ext cx="1836461" cy="1299649"/>
          </a:xfrm>
          <a:prstGeom prst="rect">
            <a:avLst/>
          </a:prstGeom>
        </p:spPr>
      </p:pic>
      <p:sp>
        <p:nvSpPr>
          <p:cNvPr id="13" name="矩形">
            <a:extLst>
              <a:ext uri="{FF2B5EF4-FFF2-40B4-BE49-F238E27FC236}">
                <a16:creationId xmlns:a16="http://schemas.microsoft.com/office/drawing/2014/main" id="{5B5D1B9B-90DC-4B31-AF0A-B731CAF4F5ED}"/>
              </a:ext>
            </a:extLst>
          </p:cNvPr>
          <p:cNvSpPr/>
          <p:nvPr/>
        </p:nvSpPr>
        <p:spPr>
          <a:xfrm>
            <a:off x="5694562" y="4235615"/>
            <a:ext cx="5094088" cy="492383"/>
          </a:xfrm>
          <a:prstGeom prst="rect">
            <a:avLst/>
          </a:prstGeom>
          <a:noFill/>
          <a:ln w="12700">
            <a:miter lim="400000"/>
          </a:ln>
        </p:spPr>
        <p:txBody>
          <a:bodyPr lIns="45718" tIns="45718" rIns="45718" bIns="45718" anchor="b"/>
          <a:lstStyle/>
          <a:p>
            <a:pPr algn="ctr">
              <a:spcBef>
                <a:spcPts val="1000"/>
              </a:spcBef>
              <a:defRPr sz="1600">
                <a:solidFill>
                  <a:srgbClr val="FFFFFF"/>
                </a:solidFill>
              </a:defRPr>
            </a:pPr>
            <a:endParaRPr sz="2000" b="1"/>
          </a:p>
        </p:txBody>
      </p:sp>
      <p:sp>
        <p:nvSpPr>
          <p:cNvPr id="15" name="矩形">
            <a:extLst>
              <a:ext uri="{FF2B5EF4-FFF2-40B4-BE49-F238E27FC236}">
                <a16:creationId xmlns:a16="http://schemas.microsoft.com/office/drawing/2014/main" id="{94D20DC2-E97E-46C6-8AE9-E80F9228A1FD}"/>
              </a:ext>
            </a:extLst>
          </p:cNvPr>
          <p:cNvSpPr/>
          <p:nvPr/>
        </p:nvSpPr>
        <p:spPr>
          <a:xfrm>
            <a:off x="5694562" y="4838445"/>
            <a:ext cx="5094088" cy="492383"/>
          </a:xfrm>
          <a:prstGeom prst="rect">
            <a:avLst/>
          </a:prstGeom>
          <a:noFill/>
          <a:ln w="12700">
            <a:miter lim="400000"/>
          </a:ln>
        </p:spPr>
        <p:txBody>
          <a:bodyPr lIns="45718" tIns="45718" rIns="45718" bIns="45718" anchor="b"/>
          <a:lstStyle/>
          <a:p>
            <a:pPr algn="ctr">
              <a:spcBef>
                <a:spcPts val="1000"/>
              </a:spcBef>
              <a:defRPr sz="1600">
                <a:solidFill>
                  <a:srgbClr val="FFFFFF"/>
                </a:solidFill>
              </a:defRPr>
            </a:pPr>
            <a:endParaRPr sz="2000" b="1" dirty="0"/>
          </a:p>
        </p:txBody>
      </p:sp>
      <p:sp>
        <p:nvSpPr>
          <p:cNvPr id="16" name="最新版本：V2.0">
            <a:extLst>
              <a:ext uri="{FF2B5EF4-FFF2-40B4-BE49-F238E27FC236}">
                <a16:creationId xmlns:a16="http://schemas.microsoft.com/office/drawing/2014/main" id="{B24DEDFC-3762-4D25-84D0-D7BAEED0D3D0}"/>
              </a:ext>
            </a:extLst>
          </p:cNvPr>
          <p:cNvSpPr txBox="1"/>
          <p:nvPr/>
        </p:nvSpPr>
        <p:spPr>
          <a:xfrm>
            <a:off x="5793085" y="4072736"/>
            <a:ext cx="4556727" cy="424728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ctr">
            <a:spAutoFit/>
          </a:bodyPr>
          <a:lstStyle/>
          <a:p>
            <a:pPr>
              <a:spcBef>
                <a:spcPts val="1000"/>
              </a:spcBef>
              <a:defRPr sz="1600">
                <a:solidFill>
                  <a:srgbClr val="FFFFFF"/>
                </a:solidFill>
              </a:defRPr>
            </a:pPr>
            <a:r>
              <a:rPr lang="zh-CN" altLang="en-US" sz="2400" b="1" dirty="0"/>
              <a:t>教师：会 </a:t>
            </a:r>
            <a:r>
              <a:rPr lang="en-US" altLang="zh-CN" sz="2400" b="1" dirty="0"/>
              <a:t>PPT </a:t>
            </a:r>
            <a:r>
              <a:rPr lang="zh-CN" altLang="en-US" sz="2400" b="1" dirty="0"/>
              <a:t>就能玩转线上授课</a:t>
            </a:r>
            <a:endParaRPr lang="en-US" altLang="zh-CN" sz="2400" b="1" dirty="0"/>
          </a:p>
        </p:txBody>
      </p:sp>
      <p:sp>
        <p:nvSpPr>
          <p:cNvPr id="17" name="最新版本：V2.0">
            <a:extLst>
              <a:ext uri="{FF2B5EF4-FFF2-40B4-BE49-F238E27FC236}">
                <a16:creationId xmlns:a16="http://schemas.microsoft.com/office/drawing/2014/main" id="{7FDD39F2-DF7D-4328-A5A5-18114FDF2841}"/>
              </a:ext>
            </a:extLst>
          </p:cNvPr>
          <p:cNvSpPr txBox="1"/>
          <p:nvPr/>
        </p:nvSpPr>
        <p:spPr>
          <a:xfrm>
            <a:off x="5778915" y="4625723"/>
            <a:ext cx="5418490" cy="424728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ctr">
            <a:spAutoFit/>
          </a:bodyPr>
          <a:lstStyle/>
          <a:p>
            <a:pPr>
              <a:spcBef>
                <a:spcPts val="1000"/>
              </a:spcBef>
              <a:defRPr sz="1600">
                <a:solidFill>
                  <a:srgbClr val="FFFFFF"/>
                </a:solidFill>
              </a:defRPr>
            </a:pPr>
            <a:r>
              <a:rPr lang="zh-CN" altLang="en-US" sz="2400" b="1" dirty="0"/>
              <a:t>学生：有微信就能随时随地学习</a:t>
            </a:r>
            <a:endParaRPr lang="en-US" altLang="zh-CN" sz="2400" b="1" dirty="0"/>
          </a:p>
        </p:txBody>
      </p:sp>
      <p:sp>
        <p:nvSpPr>
          <p:cNvPr id="18" name="标题 3">
            <a:extLst>
              <a:ext uri="{FF2B5EF4-FFF2-40B4-BE49-F238E27FC236}">
                <a16:creationId xmlns:a16="http://schemas.microsoft.com/office/drawing/2014/main" id="{0F27A388-97EC-477B-82E0-DA8B1ACA6975}"/>
              </a:ext>
            </a:extLst>
          </p:cNvPr>
          <p:cNvSpPr txBox="1">
            <a:spLocks/>
          </p:cNvSpPr>
          <p:nvPr/>
        </p:nvSpPr>
        <p:spPr>
          <a:xfrm>
            <a:off x="5793085" y="4710406"/>
            <a:ext cx="7403685" cy="13382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no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solidFill>
                  <a:srgbClr val="639EF4"/>
                </a:solidFill>
                <a:uFillTx/>
                <a:latin typeface="微软雅黑"/>
                <a:ea typeface="微软雅黑"/>
                <a:cs typeface="微软雅黑"/>
                <a:sym typeface="微软雅黑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PingFang SC Regular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PingFang SC Regular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PingFang SC Regular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PingFang SC Regular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PingFang SC Regular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PingFang SC Regular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PingFang SC Regular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PingFang SC Regular"/>
              </a:defRPr>
            </a:lvl9pPr>
          </a:lstStyle>
          <a:p>
            <a:pPr hangingPunct="1">
              <a:lnSpc>
                <a:spcPct val="10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不来课堂课程照上，用我们的方式抗击疫情！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矩形 38">
            <a:extLst>
              <a:ext uri="{FF2B5EF4-FFF2-40B4-BE49-F238E27FC236}">
                <a16:creationId xmlns:a16="http://schemas.microsoft.com/office/drawing/2014/main" id="{CE5E8505-0C68-4D3B-9E24-8FC73B10F14F}"/>
              </a:ext>
            </a:extLst>
          </p:cNvPr>
          <p:cNvSpPr/>
          <p:nvPr/>
        </p:nvSpPr>
        <p:spPr>
          <a:xfrm>
            <a:off x="7786351" y="0"/>
            <a:ext cx="4435813" cy="6858000"/>
          </a:xfrm>
          <a:prstGeom prst="rect">
            <a:avLst/>
          </a:prstGeom>
          <a:solidFill>
            <a:srgbClr val="F7F7F7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sp>
        <p:nvSpPr>
          <p:cNvPr id="27" name="标题 1">
            <a:extLst>
              <a:ext uri="{FF2B5EF4-FFF2-40B4-BE49-F238E27FC236}">
                <a16:creationId xmlns:a16="http://schemas.microsoft.com/office/drawing/2014/main" id="{FF1F774E-70B2-4085-864A-170947C5B730}"/>
              </a:ext>
            </a:extLst>
          </p:cNvPr>
          <p:cNvSpPr txBox="1"/>
          <p:nvPr/>
        </p:nvSpPr>
        <p:spPr>
          <a:xfrm>
            <a:off x="8243544" y="2084317"/>
            <a:ext cx="3170195" cy="612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 numCol="1" anchor="ctr">
            <a:spAutoFit/>
          </a:bodyPr>
          <a:lstStyle/>
          <a:p>
            <a:pPr algn="ctr">
              <a:spcAft>
                <a:spcPts val="600"/>
              </a:spcAft>
            </a:pP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学生手机</a:t>
            </a:r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微信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收到</a:t>
            </a:r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上课提醒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endParaRPr lang="en-US" altLang="zh-CN" sz="1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spcAft>
                <a:spcPts val="600"/>
              </a:spcAft>
            </a:pP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点击推送提醒即可进入课堂。</a:t>
            </a:r>
            <a:endParaRPr sz="1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1" name="图片 30" descr="手机屏幕截图&#10;&#10;描述已自动生成">
            <a:extLst>
              <a:ext uri="{FF2B5EF4-FFF2-40B4-BE49-F238E27FC236}">
                <a16:creationId xmlns:a16="http://schemas.microsoft.com/office/drawing/2014/main" id="{061CE8E1-DC2D-4FB3-9942-8CAD4719C1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2" b="46754"/>
          <a:stretch/>
        </p:blipFill>
        <p:spPr>
          <a:xfrm>
            <a:off x="8252449" y="2961726"/>
            <a:ext cx="3165231" cy="3351759"/>
          </a:xfrm>
          <a:prstGeom prst="rect">
            <a:avLst/>
          </a:prstGeom>
          <a:ln w="12700">
            <a:miter lim="400000"/>
          </a:ln>
          <a:effectLst>
            <a:outerShdw blurRad="127000" rotWithShape="0">
              <a:srgbClr val="000000">
                <a:alpha val="40000"/>
              </a:srgbClr>
            </a:outerShdw>
          </a:effectLst>
        </p:spPr>
      </p:pic>
      <p:sp>
        <p:nvSpPr>
          <p:cNvPr id="33" name="矩形 30">
            <a:extLst>
              <a:ext uri="{FF2B5EF4-FFF2-40B4-BE49-F238E27FC236}">
                <a16:creationId xmlns:a16="http://schemas.microsoft.com/office/drawing/2014/main" id="{13B1E767-6675-4A3D-9AC4-7EC6BF81CC9C}"/>
              </a:ext>
            </a:extLst>
          </p:cNvPr>
          <p:cNvSpPr/>
          <p:nvPr/>
        </p:nvSpPr>
        <p:spPr>
          <a:xfrm>
            <a:off x="8358560" y="3881093"/>
            <a:ext cx="2974029" cy="2368934"/>
          </a:xfrm>
          <a:prstGeom prst="rect">
            <a:avLst/>
          </a:prstGeom>
          <a:ln w="25400">
            <a:solidFill>
              <a:srgbClr val="639EF4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lnSpc>
                <a:spcPct val="100000"/>
              </a:lnSpc>
              <a:defRPr sz="1800"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85A8C07A-87E2-4604-80BE-5E7DB404FDD6}"/>
              </a:ext>
            </a:extLst>
          </p:cNvPr>
          <p:cNvGrpSpPr/>
          <p:nvPr/>
        </p:nvGrpSpPr>
        <p:grpSpPr>
          <a:xfrm>
            <a:off x="290952" y="1652986"/>
            <a:ext cx="7611099" cy="4597041"/>
            <a:chOff x="-1451188" y="1439523"/>
            <a:chExt cx="8212514" cy="5049002"/>
          </a:xfrm>
        </p:grpSpPr>
        <p:pic>
          <p:nvPicPr>
            <p:cNvPr id="16" name="图片 15" descr="电脑萤幕画面&#10;&#10;描述已自动生成">
              <a:extLst>
                <a:ext uri="{FF2B5EF4-FFF2-40B4-BE49-F238E27FC236}">
                  <a16:creationId xmlns:a16="http://schemas.microsoft.com/office/drawing/2014/main" id="{FA96349A-7186-4B4E-918D-D00571BF91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51188" y="1439523"/>
              <a:ext cx="7547188" cy="504900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8" name="图片 17" descr="电脑萤幕画面&#10;&#10;描述已自动生成">
              <a:extLst>
                <a:ext uri="{FF2B5EF4-FFF2-40B4-BE49-F238E27FC236}">
                  <a16:creationId xmlns:a16="http://schemas.microsoft.com/office/drawing/2014/main" id="{21F60393-FEE9-40EA-ABD0-1CF06D459C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09" t="33012" r="33257" b="37055"/>
            <a:stretch/>
          </p:blipFill>
          <p:spPr>
            <a:xfrm>
              <a:off x="1041346" y="2661381"/>
              <a:ext cx="3454030" cy="211305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5" name="图片 34" descr="卡通人物&#10;&#10;描述已自动生成">
              <a:extLst>
                <a:ext uri="{FF2B5EF4-FFF2-40B4-BE49-F238E27FC236}">
                  <a16:creationId xmlns:a16="http://schemas.microsoft.com/office/drawing/2014/main" id="{B9AE389F-9CBD-4F8C-A535-160F234308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3" t="7554" r="-2173" b="51213"/>
            <a:stretch/>
          </p:blipFill>
          <p:spPr>
            <a:xfrm>
              <a:off x="3365158" y="5214739"/>
              <a:ext cx="3396168" cy="1273786"/>
            </a:xfrm>
            <a:prstGeom prst="rect">
              <a:avLst/>
            </a:prstGeom>
          </p:spPr>
        </p:pic>
      </p:grpSp>
      <p:sp>
        <p:nvSpPr>
          <p:cNvPr id="15" name="标题 1">
            <a:extLst>
              <a:ext uri="{FF2B5EF4-FFF2-40B4-BE49-F238E27FC236}">
                <a16:creationId xmlns:a16="http://schemas.microsoft.com/office/drawing/2014/main" id="{5BFCD4C6-820B-4166-B27E-3ACEA3D939D7}"/>
              </a:ext>
            </a:extLst>
          </p:cNvPr>
          <p:cNvSpPr txBox="1"/>
          <p:nvPr/>
        </p:nvSpPr>
        <p:spPr>
          <a:xfrm>
            <a:off x="7920044" y="953756"/>
            <a:ext cx="3981004" cy="94487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 numCol="1" anchor="ctr">
            <a:spAutoFit/>
          </a:bodyPr>
          <a:lstStyle/>
          <a:p>
            <a:pPr algn="ctr">
              <a:spcAft>
                <a:spcPts val="600"/>
              </a:spcAft>
            </a:pPr>
            <a:r>
              <a:rPr lang="zh-CN" altLang="en-US" sz="3600" b="1" dirty="0">
                <a:solidFill>
                  <a:srgbClr val="35C07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学生</a:t>
            </a:r>
            <a:endParaRPr lang="en-US" altLang="zh-CN" sz="3600" b="1" dirty="0">
              <a:solidFill>
                <a:srgbClr val="35C07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spcAft>
                <a:spcPts val="600"/>
              </a:spcAft>
            </a:pPr>
            <a:r>
              <a:rPr lang="zh-CN" altLang="en-US" sz="2000" b="1" dirty="0">
                <a:solidFill>
                  <a:srgbClr val="35C07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如何进入课堂进行观看学习？</a:t>
            </a:r>
            <a:endParaRPr sz="2000" b="1" dirty="0">
              <a:solidFill>
                <a:srgbClr val="35C07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547B61A0-FD82-47F0-AE30-11B635BF5BFC}"/>
              </a:ext>
            </a:extLst>
          </p:cNvPr>
          <p:cNvGrpSpPr/>
          <p:nvPr/>
        </p:nvGrpSpPr>
        <p:grpSpPr>
          <a:xfrm>
            <a:off x="10126622" y="2665957"/>
            <a:ext cx="45719" cy="1165826"/>
            <a:chOff x="927773" y="2377013"/>
            <a:chExt cx="45719" cy="1165826"/>
          </a:xfrm>
        </p:grpSpPr>
        <p:sp>
          <p:nvSpPr>
            <p:cNvPr id="22" name="直接连接符 15">
              <a:extLst>
                <a:ext uri="{FF2B5EF4-FFF2-40B4-BE49-F238E27FC236}">
                  <a16:creationId xmlns:a16="http://schemas.microsoft.com/office/drawing/2014/main" id="{0CB971E9-F7F9-49AD-A2C1-AD24F52D61CA}"/>
                </a:ext>
              </a:extLst>
            </p:cNvPr>
            <p:cNvSpPr/>
            <p:nvPr/>
          </p:nvSpPr>
          <p:spPr>
            <a:xfrm flipV="1">
              <a:off x="949125" y="2377013"/>
              <a:ext cx="2845" cy="1116793"/>
            </a:xfrm>
            <a:prstGeom prst="line">
              <a:avLst/>
            </a:prstGeom>
            <a:ln w="25400">
              <a:solidFill>
                <a:srgbClr val="639EF4"/>
              </a:solidFill>
              <a:miter/>
            </a:ln>
          </p:spPr>
          <p:txBody>
            <a:bodyPr lIns="45718" tIns="45718" rIns="45718" bIns="45718"/>
            <a:lstStyle/>
            <a:p>
              <a:pPr>
                <a:lnSpc>
                  <a:spcPct val="100000"/>
                </a:lnSpc>
                <a:defRPr sz="1800">
                  <a:solidFill>
                    <a:srgbClr val="000000"/>
                  </a:solidFill>
                </a:defRPr>
              </a:pPr>
              <a:endParaRPr sz="1600" dirty="0"/>
            </a:p>
          </p:txBody>
        </p:sp>
        <p:sp>
          <p:nvSpPr>
            <p:cNvPr id="23" name="流程图: 接点 22">
              <a:extLst>
                <a:ext uri="{FF2B5EF4-FFF2-40B4-BE49-F238E27FC236}">
                  <a16:creationId xmlns:a16="http://schemas.microsoft.com/office/drawing/2014/main" id="{D43EC682-AE22-445D-9558-D5DA2CD11A73}"/>
                </a:ext>
              </a:extLst>
            </p:cNvPr>
            <p:cNvSpPr/>
            <p:nvPr/>
          </p:nvSpPr>
          <p:spPr>
            <a:xfrm>
              <a:off x="927773" y="3497120"/>
              <a:ext cx="45719" cy="45719"/>
            </a:xfrm>
            <a:prstGeom prst="flowChartConnector">
              <a:avLst/>
            </a:prstGeom>
            <a:solidFill>
              <a:srgbClr val="639EF4"/>
            </a:solidFill>
            <a:ln w="25400" cap="flat">
              <a:solidFill>
                <a:srgbClr val="639EF4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endParaRPr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A2563088-2C9D-4672-AF5C-E063052B9379}"/>
              </a:ext>
            </a:extLst>
          </p:cNvPr>
          <p:cNvGrpSpPr/>
          <p:nvPr/>
        </p:nvGrpSpPr>
        <p:grpSpPr>
          <a:xfrm>
            <a:off x="4752808" y="2578410"/>
            <a:ext cx="45719" cy="487865"/>
            <a:chOff x="927773" y="3054974"/>
            <a:chExt cx="45719" cy="487865"/>
          </a:xfrm>
          <a:solidFill>
            <a:srgbClr val="F5C164"/>
          </a:solidFill>
        </p:grpSpPr>
        <p:sp>
          <p:nvSpPr>
            <p:cNvPr id="26" name="直接连接符 15">
              <a:extLst>
                <a:ext uri="{FF2B5EF4-FFF2-40B4-BE49-F238E27FC236}">
                  <a16:creationId xmlns:a16="http://schemas.microsoft.com/office/drawing/2014/main" id="{95F598F1-DBA2-4B87-8016-04130DE9C5D0}"/>
                </a:ext>
              </a:extLst>
            </p:cNvPr>
            <p:cNvSpPr/>
            <p:nvPr/>
          </p:nvSpPr>
          <p:spPr>
            <a:xfrm flipH="1" flipV="1">
              <a:off x="946862" y="3054974"/>
              <a:ext cx="2264" cy="438831"/>
            </a:xfrm>
            <a:prstGeom prst="line">
              <a:avLst/>
            </a:prstGeom>
            <a:grpFill/>
            <a:ln w="25400">
              <a:solidFill>
                <a:srgbClr val="F5C164"/>
              </a:solidFill>
              <a:miter/>
            </a:ln>
          </p:spPr>
          <p:txBody>
            <a:bodyPr lIns="45718" tIns="45718" rIns="45718" bIns="45718"/>
            <a:lstStyle/>
            <a:p>
              <a:pPr>
                <a:lnSpc>
                  <a:spcPct val="100000"/>
                </a:lnSpc>
                <a:defRPr sz="1800">
                  <a:solidFill>
                    <a:srgbClr val="000000"/>
                  </a:solidFill>
                </a:defRPr>
              </a:pPr>
              <a:endParaRPr sz="1600" dirty="0"/>
            </a:p>
          </p:txBody>
        </p:sp>
        <p:sp>
          <p:nvSpPr>
            <p:cNvPr id="28" name="流程图: 接点 27">
              <a:extLst>
                <a:ext uri="{FF2B5EF4-FFF2-40B4-BE49-F238E27FC236}">
                  <a16:creationId xmlns:a16="http://schemas.microsoft.com/office/drawing/2014/main" id="{2679E23D-9B1D-444B-907F-543DA9F4D2CD}"/>
                </a:ext>
              </a:extLst>
            </p:cNvPr>
            <p:cNvSpPr/>
            <p:nvPr/>
          </p:nvSpPr>
          <p:spPr>
            <a:xfrm>
              <a:off x="927773" y="3497120"/>
              <a:ext cx="45719" cy="45719"/>
            </a:xfrm>
            <a:prstGeom prst="flowChartConnector">
              <a:avLst/>
            </a:prstGeom>
            <a:grpFill/>
            <a:ln w="25400" cap="flat">
              <a:solidFill>
                <a:srgbClr val="F5C164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endParaRPr>
            </a:p>
          </p:txBody>
        </p:sp>
      </p:grpSp>
      <p:sp>
        <p:nvSpPr>
          <p:cNvPr id="29" name="标题 1">
            <a:extLst>
              <a:ext uri="{FF2B5EF4-FFF2-40B4-BE49-F238E27FC236}">
                <a16:creationId xmlns:a16="http://schemas.microsoft.com/office/drawing/2014/main" id="{E54B4047-1430-45BE-9D7D-5A23F7E393BC}"/>
              </a:ext>
            </a:extLst>
          </p:cNvPr>
          <p:cNvSpPr txBox="1"/>
          <p:nvPr/>
        </p:nvSpPr>
        <p:spPr>
          <a:xfrm>
            <a:off x="2950585" y="2204253"/>
            <a:ext cx="3170195" cy="3139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 numCol="1" anchor="ctr">
            <a:spAutoFit/>
          </a:bodyPr>
          <a:lstStyle/>
          <a:p>
            <a:pPr algn="ctr">
              <a:spcAft>
                <a:spcPts val="600"/>
              </a:spcAft>
            </a:pPr>
            <a:r>
              <a:rPr lang="zh-CN" altLang="en-US" sz="1600" b="1" dirty="0">
                <a:solidFill>
                  <a:srgbClr val="F5C16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老师们别忘了发送课程提醒哦！</a:t>
            </a:r>
            <a:endParaRPr sz="1600" b="1" dirty="0">
              <a:solidFill>
                <a:srgbClr val="F5C16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标题 1">
            <a:extLst>
              <a:ext uri="{FF2B5EF4-FFF2-40B4-BE49-F238E27FC236}">
                <a16:creationId xmlns:a16="http://schemas.microsoft.com/office/drawing/2014/main" id="{9708E1FE-AFD8-48E5-9018-7A08B0B6863D}"/>
              </a:ext>
            </a:extLst>
          </p:cNvPr>
          <p:cNvSpPr txBox="1"/>
          <p:nvPr/>
        </p:nvSpPr>
        <p:spPr>
          <a:xfrm>
            <a:off x="715627" y="239074"/>
            <a:ext cx="5055315" cy="797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normAutofit/>
          </a:bodyPr>
          <a:lstStyle>
            <a:lvl1pPr>
              <a:lnSpc>
                <a:spcPct val="90000"/>
              </a:lnSpc>
              <a:defRPr sz="3200">
                <a:solidFill>
                  <a:srgbClr val="639EF4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r>
              <a:rPr lang="zh-CN" altLang="en-US" sz="2800" b="1" dirty="0"/>
              <a:t>教师发送上课通知</a:t>
            </a:r>
            <a:endParaRPr sz="2800" b="1" dirty="0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AD076A53-A44D-4542-A4BC-69BDBA5AD8AA}"/>
              </a:ext>
            </a:extLst>
          </p:cNvPr>
          <p:cNvSpPr/>
          <p:nvPr/>
        </p:nvSpPr>
        <p:spPr>
          <a:xfrm>
            <a:off x="783008" y="899270"/>
            <a:ext cx="2843888" cy="45719"/>
          </a:xfrm>
          <a:prstGeom prst="rect">
            <a:avLst/>
          </a:prstGeom>
          <a:solidFill>
            <a:srgbClr val="639EF4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914958374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>
            <a:extLst>
              <a:ext uri="{FF2B5EF4-FFF2-40B4-BE49-F238E27FC236}">
                <a16:creationId xmlns:a16="http://schemas.microsoft.com/office/drawing/2014/main" id="{C14F936A-97CB-4B33-BA10-A6F2D02C5C11}"/>
              </a:ext>
            </a:extLst>
          </p:cNvPr>
          <p:cNvSpPr/>
          <p:nvPr/>
        </p:nvSpPr>
        <p:spPr>
          <a:xfrm>
            <a:off x="7786351" y="0"/>
            <a:ext cx="4435813" cy="6858000"/>
          </a:xfrm>
          <a:prstGeom prst="rect">
            <a:avLst/>
          </a:prstGeom>
          <a:solidFill>
            <a:srgbClr val="F7F7F7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grpSp>
        <p:nvGrpSpPr>
          <p:cNvPr id="8" name="成组">
            <a:extLst>
              <a:ext uri="{FF2B5EF4-FFF2-40B4-BE49-F238E27FC236}">
                <a16:creationId xmlns:a16="http://schemas.microsoft.com/office/drawing/2014/main" id="{7C77E38F-3FC2-427A-8EAA-C5EF2DAA9F38}"/>
              </a:ext>
            </a:extLst>
          </p:cNvPr>
          <p:cNvGrpSpPr/>
          <p:nvPr/>
        </p:nvGrpSpPr>
        <p:grpSpPr>
          <a:xfrm>
            <a:off x="8290432" y="1841546"/>
            <a:ext cx="3374953" cy="3964163"/>
            <a:chOff x="-529114" y="257173"/>
            <a:chExt cx="5958250" cy="3964162"/>
          </a:xfrm>
        </p:grpSpPr>
        <p:sp>
          <p:nvSpPr>
            <p:cNvPr id="9" name="标题 1">
              <a:extLst>
                <a:ext uri="{FF2B5EF4-FFF2-40B4-BE49-F238E27FC236}">
                  <a16:creationId xmlns:a16="http://schemas.microsoft.com/office/drawing/2014/main" id="{5F1D646D-EF3D-45DF-80FF-23A7D2A09B65}"/>
                </a:ext>
              </a:extLst>
            </p:cNvPr>
            <p:cNvSpPr txBox="1"/>
            <p:nvPr/>
          </p:nvSpPr>
          <p:spPr>
            <a:xfrm>
              <a:off x="-350074" y="257173"/>
              <a:ext cx="5588000" cy="5909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r>
                <a:rPr lang="zh-CN" altLang="en-US" sz="3600" b="1" dirty="0">
                  <a:solidFill>
                    <a:srgbClr val="35C07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学生</a:t>
              </a:r>
              <a:r>
                <a:rPr lang="zh-CN" altLang="en-US" sz="2400" b="1" dirty="0">
                  <a:solidFill>
                    <a:srgbClr val="35C07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如何观看直播？</a:t>
              </a:r>
              <a:endParaRPr sz="2400" b="1" dirty="0">
                <a:solidFill>
                  <a:srgbClr val="35C077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标题 1">
              <a:extLst>
                <a:ext uri="{FF2B5EF4-FFF2-40B4-BE49-F238E27FC236}">
                  <a16:creationId xmlns:a16="http://schemas.microsoft.com/office/drawing/2014/main" id="{EB47BA2F-3CB7-48D0-AE66-70AEA007F8EC}"/>
                </a:ext>
              </a:extLst>
            </p:cNvPr>
            <p:cNvSpPr txBox="1"/>
            <p:nvPr/>
          </p:nvSpPr>
          <p:spPr>
            <a:xfrm>
              <a:off x="-529114" y="897353"/>
              <a:ext cx="5958250" cy="33239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just">
                <a:lnSpc>
                  <a:spcPct val="150000"/>
                </a:lnSpc>
                <a:defRPr sz="1800">
                  <a:solidFill>
                    <a:srgbClr val="5F7D99"/>
                  </a:solidFill>
                </a:defRPr>
              </a:lvl1pPr>
            </a:lstStyle>
            <a:p>
              <a:pPr marL="285750" indent="-285750">
                <a:lnSpc>
                  <a:spcPct val="100000"/>
                </a:lnSpc>
                <a:spcAft>
                  <a:spcPts val="1200"/>
                </a:spcAft>
                <a:buFont typeface="Wingdings" panose="05000000000000000000" pitchFamily="2" charset="2"/>
                <a:buChar char="n"/>
              </a:pPr>
              <a:r>
                <a:rPr lang="zh-CN" altLang="en-US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学生进入课堂后，可同步接收教师的授课课件。</a:t>
              </a:r>
              <a:endPara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indent="-285750">
                <a:lnSpc>
                  <a:spcPct val="100000"/>
                </a:lnSpc>
                <a:spcAft>
                  <a:spcPts val="1200"/>
                </a:spcAft>
                <a:buFont typeface="Wingdings" panose="05000000000000000000" pitchFamily="2" charset="2"/>
                <a:buChar char="n"/>
              </a:pPr>
              <a:r>
                <a:rPr lang="zh-CN" altLang="en-US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点击观看直播，即可同步观看教师的视频直播（图像</a:t>
              </a:r>
              <a:r>
                <a:rPr lang="en-US" altLang="zh-CN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+</a:t>
              </a:r>
              <a:r>
                <a:rPr lang="zh-CN" altLang="en-US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声音）</a:t>
              </a:r>
              <a:endPara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indent="-285750">
                <a:lnSpc>
                  <a:spcPct val="100000"/>
                </a:lnSpc>
                <a:spcAft>
                  <a:spcPts val="1200"/>
                </a:spcAft>
                <a:buFont typeface="Wingdings" panose="05000000000000000000" pitchFamily="2" charset="2"/>
                <a:buChar char="n"/>
              </a:pPr>
              <a:r>
                <a:rPr lang="zh-CN" altLang="en-US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如教师开启的是</a:t>
              </a:r>
              <a:r>
                <a:rPr lang="en-US" altLang="zh-CN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【</a:t>
              </a:r>
              <a:r>
                <a:rPr lang="zh-CN" altLang="en-US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语音直播</a:t>
              </a:r>
              <a:r>
                <a:rPr lang="en-US" altLang="zh-CN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】</a:t>
              </a:r>
              <a:r>
                <a:rPr lang="zh-CN" altLang="en-US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，学生可在接收</a:t>
              </a:r>
              <a:r>
                <a:rPr lang="en-US" altLang="zh-CN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的页面，点击右下角的小喇叭，即可听到教师讲解的声音。</a:t>
              </a:r>
              <a:endPara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indent="-285750">
                <a:lnSpc>
                  <a:spcPct val="100000"/>
                </a:lnSpc>
                <a:spcAft>
                  <a:spcPts val="1200"/>
                </a:spcAft>
                <a:buFont typeface="Wingdings" panose="05000000000000000000" pitchFamily="2" charset="2"/>
                <a:buChar char="n"/>
              </a:pPr>
              <a:r>
                <a:rPr lang="zh-CN" altLang="en-US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课后支持无限次回看</a:t>
              </a:r>
              <a:endParaRPr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3" name="图片 2" descr="社交网站的手机截图&#10;&#10;描述已自动生成">
            <a:extLst>
              <a:ext uri="{FF2B5EF4-FFF2-40B4-BE49-F238E27FC236}">
                <a16:creationId xmlns:a16="http://schemas.microsoft.com/office/drawing/2014/main" id="{AC456D0E-4F71-4617-99BD-5504E30DC3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" b="27677"/>
          <a:stretch/>
        </p:blipFill>
        <p:spPr>
          <a:xfrm>
            <a:off x="677339" y="1966132"/>
            <a:ext cx="2882176" cy="4339548"/>
          </a:xfrm>
          <a:prstGeom prst="rect">
            <a:avLst/>
          </a:prstGeom>
          <a:ln w="12700">
            <a:miter lim="400000"/>
          </a:ln>
          <a:effectLst>
            <a:outerShdw blurRad="127000" rotWithShape="0">
              <a:srgbClr val="000000">
                <a:alpha val="40000"/>
              </a:srgbClr>
            </a:outerShdw>
          </a:effectLst>
        </p:spPr>
      </p:pic>
      <p:pic>
        <p:nvPicPr>
          <p:cNvPr id="7" name="图片 6" descr="社交网站的手机截图&#10;&#10;描述已自动生成">
            <a:extLst>
              <a:ext uri="{FF2B5EF4-FFF2-40B4-BE49-F238E27FC236}">
                <a16:creationId xmlns:a16="http://schemas.microsoft.com/office/drawing/2014/main" id="{B80A2631-256F-4F87-8252-D072D42E83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" b="27677"/>
          <a:stretch/>
        </p:blipFill>
        <p:spPr>
          <a:xfrm>
            <a:off x="4116293" y="1966133"/>
            <a:ext cx="2882175" cy="4339548"/>
          </a:xfrm>
          <a:prstGeom prst="rect">
            <a:avLst/>
          </a:prstGeom>
          <a:ln w="12700">
            <a:miter lim="400000"/>
          </a:ln>
          <a:effectLst>
            <a:outerShdw blurRad="127000" rotWithShape="0">
              <a:srgbClr val="000000">
                <a:alpha val="40000"/>
              </a:srgbClr>
            </a:outerShdw>
          </a:effectLst>
        </p:spPr>
      </p:pic>
      <p:pic>
        <p:nvPicPr>
          <p:cNvPr id="16" name="图片 15" descr="卡通人物&#10;&#10;描述已自动生成">
            <a:extLst>
              <a:ext uri="{FF2B5EF4-FFF2-40B4-BE49-F238E27FC236}">
                <a16:creationId xmlns:a16="http://schemas.microsoft.com/office/drawing/2014/main" id="{5E46DC54-24D6-479F-A7D9-ADDB9E6BA5C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3" t="7554" r="-2173" b="51213"/>
          <a:stretch/>
        </p:blipFill>
        <p:spPr>
          <a:xfrm>
            <a:off x="4116293" y="3246413"/>
            <a:ext cx="3480293" cy="1305338"/>
          </a:xfrm>
          <a:prstGeom prst="rect">
            <a:avLst/>
          </a:prstGeom>
        </p:spPr>
      </p:pic>
      <p:sp>
        <p:nvSpPr>
          <p:cNvPr id="17" name="矩形 30">
            <a:extLst>
              <a:ext uri="{FF2B5EF4-FFF2-40B4-BE49-F238E27FC236}">
                <a16:creationId xmlns:a16="http://schemas.microsoft.com/office/drawing/2014/main" id="{A75D0512-3B58-479C-9FED-ADC0B07B2D93}"/>
              </a:ext>
            </a:extLst>
          </p:cNvPr>
          <p:cNvSpPr/>
          <p:nvPr/>
        </p:nvSpPr>
        <p:spPr>
          <a:xfrm>
            <a:off x="1246003" y="2617164"/>
            <a:ext cx="1773876" cy="335597"/>
          </a:xfrm>
          <a:prstGeom prst="rect">
            <a:avLst/>
          </a:prstGeom>
          <a:ln w="25400">
            <a:solidFill>
              <a:srgbClr val="639EF4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lnSpc>
                <a:spcPct val="100000"/>
              </a:lnSpc>
              <a:defRPr sz="1800"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FD979588-2B30-4C00-A02A-F949FE37C1EB}"/>
              </a:ext>
            </a:extLst>
          </p:cNvPr>
          <p:cNvGrpSpPr/>
          <p:nvPr/>
        </p:nvGrpSpPr>
        <p:grpSpPr>
          <a:xfrm>
            <a:off x="2757178" y="1632400"/>
            <a:ext cx="45719" cy="1165826"/>
            <a:chOff x="927773" y="2377013"/>
            <a:chExt cx="45719" cy="1165826"/>
          </a:xfrm>
        </p:grpSpPr>
        <p:sp>
          <p:nvSpPr>
            <p:cNvPr id="19" name="直接连接符 15">
              <a:extLst>
                <a:ext uri="{FF2B5EF4-FFF2-40B4-BE49-F238E27FC236}">
                  <a16:creationId xmlns:a16="http://schemas.microsoft.com/office/drawing/2014/main" id="{90D7C6EF-1D90-4054-9A11-255024212BF7}"/>
                </a:ext>
              </a:extLst>
            </p:cNvPr>
            <p:cNvSpPr/>
            <p:nvPr/>
          </p:nvSpPr>
          <p:spPr>
            <a:xfrm flipV="1">
              <a:off x="949125" y="2377013"/>
              <a:ext cx="2845" cy="1116793"/>
            </a:xfrm>
            <a:prstGeom prst="line">
              <a:avLst/>
            </a:prstGeom>
            <a:ln w="25400">
              <a:solidFill>
                <a:srgbClr val="639EF4"/>
              </a:solidFill>
              <a:miter/>
            </a:ln>
          </p:spPr>
          <p:txBody>
            <a:bodyPr lIns="45718" tIns="45718" rIns="45718" bIns="45718"/>
            <a:lstStyle/>
            <a:p>
              <a:pPr>
                <a:lnSpc>
                  <a:spcPct val="100000"/>
                </a:lnSpc>
                <a:defRPr sz="1800">
                  <a:solidFill>
                    <a:srgbClr val="000000"/>
                  </a:solidFill>
                </a:defRPr>
              </a:pPr>
              <a:endParaRPr sz="1600" dirty="0"/>
            </a:p>
          </p:txBody>
        </p:sp>
        <p:sp>
          <p:nvSpPr>
            <p:cNvPr id="20" name="流程图: 接点 19">
              <a:extLst>
                <a:ext uri="{FF2B5EF4-FFF2-40B4-BE49-F238E27FC236}">
                  <a16:creationId xmlns:a16="http://schemas.microsoft.com/office/drawing/2014/main" id="{FC39C6B3-5B23-4302-BA5C-28D79A290468}"/>
                </a:ext>
              </a:extLst>
            </p:cNvPr>
            <p:cNvSpPr/>
            <p:nvPr/>
          </p:nvSpPr>
          <p:spPr>
            <a:xfrm>
              <a:off x="927773" y="3497120"/>
              <a:ext cx="45719" cy="45719"/>
            </a:xfrm>
            <a:prstGeom prst="flowChartConnector">
              <a:avLst/>
            </a:prstGeom>
            <a:solidFill>
              <a:srgbClr val="639EF4"/>
            </a:solidFill>
            <a:ln w="25400" cap="flat">
              <a:solidFill>
                <a:srgbClr val="639EF4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endParaRPr>
            </a:p>
          </p:txBody>
        </p:sp>
      </p:grpSp>
      <p:sp>
        <p:nvSpPr>
          <p:cNvPr id="27" name="文本框 23">
            <a:extLst>
              <a:ext uri="{FF2B5EF4-FFF2-40B4-BE49-F238E27FC236}">
                <a16:creationId xmlns:a16="http://schemas.microsoft.com/office/drawing/2014/main" id="{0890C2AB-AC12-49F5-B354-066CF2C52280}"/>
              </a:ext>
            </a:extLst>
          </p:cNvPr>
          <p:cNvSpPr txBox="1"/>
          <p:nvPr/>
        </p:nvSpPr>
        <p:spPr>
          <a:xfrm>
            <a:off x="2204952" y="1333370"/>
            <a:ext cx="1629854" cy="313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2000">
                <a:solidFill>
                  <a:srgbClr val="262626"/>
                </a:solidFill>
              </a:defRPr>
            </a:lvl1pPr>
          </a:lstStyle>
          <a:p>
            <a:r>
              <a:rPr lang="zh-CN" altLang="en-US" sz="1600" b="1" dirty="0">
                <a:solidFill>
                  <a:srgbClr val="639EF4"/>
                </a:solidFill>
              </a:rPr>
              <a:t>点击观看直播</a:t>
            </a:r>
            <a:endParaRPr sz="1600" b="1" dirty="0">
              <a:solidFill>
                <a:srgbClr val="639EF4"/>
              </a:solidFill>
            </a:endParaRPr>
          </a:p>
        </p:txBody>
      </p:sp>
      <p:sp>
        <p:nvSpPr>
          <p:cNvPr id="29" name="标题 1">
            <a:extLst>
              <a:ext uri="{FF2B5EF4-FFF2-40B4-BE49-F238E27FC236}">
                <a16:creationId xmlns:a16="http://schemas.microsoft.com/office/drawing/2014/main" id="{E94F7E08-60A1-41E9-AD30-2FC6FCE57E3B}"/>
              </a:ext>
            </a:extLst>
          </p:cNvPr>
          <p:cNvSpPr txBox="1"/>
          <p:nvPr/>
        </p:nvSpPr>
        <p:spPr>
          <a:xfrm>
            <a:off x="715627" y="239074"/>
            <a:ext cx="5055315" cy="797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normAutofit/>
          </a:bodyPr>
          <a:lstStyle>
            <a:lvl1pPr>
              <a:lnSpc>
                <a:spcPct val="90000"/>
              </a:lnSpc>
              <a:defRPr sz="3200">
                <a:solidFill>
                  <a:srgbClr val="639EF4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r>
              <a:rPr lang="zh-CN" altLang="en-US" sz="2800" b="1" dirty="0">
                <a:solidFill>
                  <a:srgbClr val="35C077"/>
                </a:solidFill>
              </a:rPr>
              <a:t>学生观看课程直播</a:t>
            </a:r>
            <a:endParaRPr sz="2800" b="1" dirty="0">
              <a:solidFill>
                <a:srgbClr val="35C077"/>
              </a:solidFill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0655D6B4-D404-4BCB-B403-8FB547DA6EF8}"/>
              </a:ext>
            </a:extLst>
          </p:cNvPr>
          <p:cNvSpPr/>
          <p:nvPr/>
        </p:nvSpPr>
        <p:spPr>
          <a:xfrm>
            <a:off x="783008" y="899270"/>
            <a:ext cx="2843888" cy="45719"/>
          </a:xfrm>
          <a:prstGeom prst="rect">
            <a:avLst/>
          </a:prstGeom>
          <a:solidFill>
            <a:srgbClr val="35C077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57480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52A83A00-1D49-4715-8C91-50009A782C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9883" y="2680414"/>
            <a:ext cx="2387573" cy="3428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A65A0143-0FDB-4327-9C5E-D7E92C4F6460}"/>
              </a:ext>
            </a:extLst>
          </p:cNvPr>
          <p:cNvGrpSpPr/>
          <p:nvPr/>
        </p:nvGrpSpPr>
        <p:grpSpPr>
          <a:xfrm>
            <a:off x="539895" y="2680414"/>
            <a:ext cx="1957791" cy="3423365"/>
            <a:chOff x="7895326" y="3981201"/>
            <a:chExt cx="2151453" cy="3826718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57892C82-69B9-441B-A92C-A1D0B5F505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326" y="3981201"/>
              <a:ext cx="2151453" cy="382671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id="{29060C65-3AD9-41F2-8860-AA6A2E7887C2}"/>
                </a:ext>
              </a:extLst>
            </p:cNvPr>
            <p:cNvGrpSpPr/>
            <p:nvPr/>
          </p:nvGrpSpPr>
          <p:grpSpPr>
            <a:xfrm>
              <a:off x="7895326" y="4654166"/>
              <a:ext cx="2151453" cy="1272209"/>
              <a:chOff x="7559842" y="4966749"/>
              <a:chExt cx="2169037" cy="1198486"/>
            </a:xfrm>
          </p:grpSpPr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AA923DCC-C320-4155-BC2F-857443ED47F4}"/>
                  </a:ext>
                </a:extLst>
              </p:cNvPr>
              <p:cNvSpPr/>
              <p:nvPr/>
            </p:nvSpPr>
            <p:spPr>
              <a:xfrm>
                <a:off x="7559842" y="5959124"/>
                <a:ext cx="2169037" cy="206111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DengXian"/>
                  <a:ea typeface="DengXian"/>
                  <a:cs typeface="DengXian"/>
                  <a:sym typeface="DengXian"/>
                </a:endParaRPr>
              </a:p>
            </p:txBody>
          </p:sp>
          <p:pic>
            <p:nvPicPr>
              <p:cNvPr id="22" name="图片 21">
                <a:extLst>
                  <a:ext uri="{FF2B5EF4-FFF2-40B4-BE49-F238E27FC236}">
                    <a16:creationId xmlns:a16="http://schemas.microsoft.com/office/drawing/2014/main" id="{9D0417ED-0002-4085-B1D1-578D302029B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b="11728"/>
              <a:stretch/>
            </p:blipFill>
            <p:spPr>
              <a:xfrm>
                <a:off x="7559842" y="4966749"/>
                <a:ext cx="2169037" cy="1074407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6D0B1EF4-1A99-4CC8-B1C0-31EFAD3AC90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8"/>
          <a:stretch/>
        </p:blipFill>
        <p:spPr>
          <a:xfrm>
            <a:off x="2702731" y="2680414"/>
            <a:ext cx="2016382" cy="34233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矩形 9">
            <a:extLst>
              <a:ext uri="{FF2B5EF4-FFF2-40B4-BE49-F238E27FC236}">
                <a16:creationId xmlns:a16="http://schemas.microsoft.com/office/drawing/2014/main" id="{405D1E86-7323-4961-9987-48F9600BD6AD}"/>
              </a:ext>
            </a:extLst>
          </p:cNvPr>
          <p:cNvSpPr txBox="1"/>
          <p:nvPr/>
        </p:nvSpPr>
        <p:spPr>
          <a:xfrm>
            <a:off x="505173" y="1380079"/>
            <a:ext cx="6149627" cy="10464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algn="just">
              <a:lnSpc>
                <a:spcPct val="150000"/>
              </a:lnSpc>
              <a:defRPr sz="1600">
                <a:solidFill>
                  <a:srgbClr val="639EF4"/>
                </a:solidFill>
              </a:defRPr>
            </a:pPr>
            <a:r>
              <a:rPr lang="zh-CN" altLang="en-US" sz="2000" b="1" dirty="0">
                <a:solidFill>
                  <a:srgbClr val="639EF4"/>
                </a:solidFill>
              </a:rPr>
              <a:t>教师端</a:t>
            </a:r>
            <a:endParaRPr lang="en-US" altLang="zh-CN" sz="2000" b="1" dirty="0">
              <a:solidFill>
                <a:srgbClr val="639EF4"/>
              </a:solidFill>
            </a:endParaRPr>
          </a:p>
          <a:p>
            <a:pPr algn="just">
              <a:lnSpc>
                <a:spcPct val="100000"/>
              </a:lnSpc>
              <a:spcAft>
                <a:spcPts val="600"/>
              </a:spcAft>
              <a:defRPr sz="1600">
                <a:solidFill>
                  <a:srgbClr val="595959"/>
                </a:solidFill>
              </a:defRPr>
            </a:pPr>
            <a:r>
              <a:rPr lang="zh-CN" altLang="en-US" sz="1600" dirty="0">
                <a:solidFill>
                  <a:srgbClr val="595959"/>
                </a:solidFill>
              </a:rPr>
              <a:t>当教师授课到提前制作好的题目页时，可以在电脑或手机上，</a:t>
            </a:r>
            <a:r>
              <a:rPr sz="1600" dirty="0" err="1">
                <a:solidFill>
                  <a:srgbClr val="595959"/>
                </a:solidFill>
              </a:rPr>
              <a:t>点击【发送此题</a:t>
            </a:r>
            <a:r>
              <a:rPr sz="1600" dirty="0">
                <a:solidFill>
                  <a:srgbClr val="595959"/>
                </a:solidFill>
              </a:rPr>
              <a:t>】，</a:t>
            </a:r>
            <a:r>
              <a:rPr sz="1600" dirty="0" err="1">
                <a:solidFill>
                  <a:srgbClr val="595959"/>
                </a:solidFill>
              </a:rPr>
              <a:t>发送</a:t>
            </a:r>
            <a:r>
              <a:rPr lang="zh-CN" altLang="en-US" sz="1600" dirty="0">
                <a:solidFill>
                  <a:srgbClr val="595959"/>
                </a:solidFill>
              </a:rPr>
              <a:t>当前</a:t>
            </a:r>
            <a:r>
              <a:rPr sz="1600" dirty="0" err="1">
                <a:solidFill>
                  <a:srgbClr val="595959"/>
                </a:solidFill>
              </a:rPr>
              <a:t>习题</a:t>
            </a:r>
            <a:r>
              <a:rPr sz="1600" dirty="0">
                <a:solidFill>
                  <a:srgbClr val="595959"/>
                </a:solidFill>
              </a:rPr>
              <a:t>。</a:t>
            </a:r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D0AE2AED-126C-4820-900F-82442BFAB7DD}"/>
              </a:ext>
            </a:extLst>
          </p:cNvPr>
          <p:cNvGrpSpPr/>
          <p:nvPr/>
        </p:nvGrpSpPr>
        <p:grpSpPr>
          <a:xfrm>
            <a:off x="-402324" y="187990"/>
            <a:ext cx="6173266" cy="900000"/>
            <a:chOff x="-402324" y="187990"/>
            <a:chExt cx="6173266" cy="900000"/>
          </a:xfrm>
        </p:grpSpPr>
        <p:sp>
          <p:nvSpPr>
            <p:cNvPr id="26" name="标题 1">
              <a:extLst>
                <a:ext uri="{FF2B5EF4-FFF2-40B4-BE49-F238E27FC236}">
                  <a16:creationId xmlns:a16="http://schemas.microsoft.com/office/drawing/2014/main" id="{E10129A6-C541-4F20-9B9B-29B5C7B14F35}"/>
                </a:ext>
              </a:extLst>
            </p:cNvPr>
            <p:cNvSpPr txBox="1"/>
            <p:nvPr/>
          </p:nvSpPr>
          <p:spPr>
            <a:xfrm>
              <a:off x="715627" y="239074"/>
              <a:ext cx="5055315" cy="79783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45719" rIns="45719" anchor="ctr">
              <a:normAutofit/>
            </a:bodyPr>
            <a:lstStyle>
              <a:lvl1pPr>
                <a:lnSpc>
                  <a:spcPct val="90000"/>
                </a:lnSpc>
                <a:defRPr sz="3200">
                  <a:solidFill>
                    <a:srgbClr val="639EF4"/>
                  </a:solidFill>
                  <a:latin typeface="Microsoft YaHei"/>
                  <a:ea typeface="Microsoft YaHei"/>
                  <a:cs typeface="Microsoft YaHei"/>
                  <a:sym typeface="Microsoft YaHei"/>
                </a:defRPr>
              </a:lvl1pPr>
            </a:lstStyle>
            <a:p>
              <a:r>
                <a:rPr lang="zh-CN" altLang="en-US" sz="2800" b="1" dirty="0"/>
                <a:t>课上限时发题</a:t>
              </a:r>
              <a:endParaRPr sz="2800" b="1" dirty="0"/>
            </a:p>
          </p:txBody>
        </p:sp>
        <p:sp>
          <p:nvSpPr>
            <p:cNvPr id="27" name="圆角矩形 19">
              <a:extLst>
                <a:ext uri="{FF2B5EF4-FFF2-40B4-BE49-F238E27FC236}">
                  <a16:creationId xmlns:a16="http://schemas.microsoft.com/office/drawing/2014/main" id="{DA23D42A-BC49-4746-9796-4A7A28A10D8A}"/>
                </a:ext>
              </a:extLst>
            </p:cNvPr>
            <p:cNvSpPr/>
            <p:nvPr/>
          </p:nvSpPr>
          <p:spPr>
            <a:xfrm rot="8056695">
              <a:off x="-402324" y="187990"/>
              <a:ext cx="900000" cy="900000"/>
            </a:xfrm>
            <a:prstGeom prst="roundRect">
              <a:avLst>
                <a:gd name="adj" fmla="val 15788"/>
              </a:avLst>
            </a:prstGeom>
            <a:gradFill>
              <a:gsLst>
                <a:gs pos="0">
                  <a:srgbClr val="639EF4"/>
                </a:gs>
                <a:gs pos="80000">
                  <a:srgbClr val="00B050">
                    <a:alpha val="80000"/>
                  </a:srgbClr>
                </a:gs>
              </a:gsLst>
              <a:lin ang="5400000" scaled="1"/>
            </a:gra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endParaRPr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9310EB61-0752-4BC2-899F-CF3F1C92A82B}"/>
                </a:ext>
              </a:extLst>
            </p:cNvPr>
            <p:cNvSpPr txBox="1"/>
            <p:nvPr/>
          </p:nvSpPr>
          <p:spPr>
            <a:xfrm>
              <a:off x="75971" y="337831"/>
              <a:ext cx="463924" cy="5909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36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PingFang SC Regular"/>
                </a:rPr>
                <a:t>2</a:t>
              </a:r>
              <a:endParaRPr kumimoji="0" lang="zh-CN" altLang="en-US" sz="3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PingFang SC Regular"/>
              </a:endParaRPr>
            </a:p>
          </p:txBody>
        </p:sp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id="{05E0FD44-CEE0-453F-A52A-E445805E5E4A}"/>
              </a:ext>
            </a:extLst>
          </p:cNvPr>
          <p:cNvSpPr/>
          <p:nvPr/>
        </p:nvSpPr>
        <p:spPr>
          <a:xfrm>
            <a:off x="7969250" y="1449326"/>
            <a:ext cx="3867150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 sz="1600">
                <a:solidFill>
                  <a:srgbClr val="639EF4"/>
                </a:solidFill>
              </a:defRPr>
            </a:pPr>
            <a:r>
              <a:rPr lang="zh-CN" altLang="en-US" sz="2000" b="1" dirty="0">
                <a:solidFill>
                  <a:srgbClr val="35C077"/>
                </a:solidFill>
              </a:rPr>
              <a:t>学生端</a:t>
            </a:r>
            <a:endParaRPr lang="en-US" altLang="zh-CN" sz="2000" b="1" dirty="0">
              <a:solidFill>
                <a:srgbClr val="35C077"/>
              </a:solidFill>
            </a:endParaRPr>
          </a:p>
          <a:p>
            <a:pPr algn="just">
              <a:lnSpc>
                <a:spcPct val="100000"/>
              </a:lnSpc>
              <a:spcAft>
                <a:spcPts val="600"/>
              </a:spcAft>
              <a:defRPr sz="1600">
                <a:solidFill>
                  <a:srgbClr val="595959"/>
                </a:solidFill>
              </a:defRPr>
            </a:pPr>
            <a:r>
              <a:rPr lang="zh-CN" altLang="en-US" dirty="0"/>
              <a:t>教师发送习题后，学生手机端出现蓝色的题目提醒，点击即可作答。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AE20AA2-A4E0-4729-8B33-F7056CCE37C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3" b="33077"/>
          <a:stretch/>
        </p:blipFill>
        <p:spPr>
          <a:xfrm>
            <a:off x="8656760" y="2680414"/>
            <a:ext cx="2513130" cy="34233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9" name="组合 28">
            <a:extLst>
              <a:ext uri="{FF2B5EF4-FFF2-40B4-BE49-F238E27FC236}">
                <a16:creationId xmlns:a16="http://schemas.microsoft.com/office/drawing/2014/main" id="{5561A19C-8913-4364-9743-8DC780FACFE1}"/>
              </a:ext>
            </a:extLst>
          </p:cNvPr>
          <p:cNvGrpSpPr/>
          <p:nvPr/>
        </p:nvGrpSpPr>
        <p:grpSpPr>
          <a:xfrm>
            <a:off x="10447028" y="2343600"/>
            <a:ext cx="45719" cy="1165826"/>
            <a:chOff x="927773" y="2377013"/>
            <a:chExt cx="45719" cy="1165826"/>
          </a:xfrm>
        </p:grpSpPr>
        <p:sp>
          <p:nvSpPr>
            <p:cNvPr id="31" name="直接连接符 15">
              <a:extLst>
                <a:ext uri="{FF2B5EF4-FFF2-40B4-BE49-F238E27FC236}">
                  <a16:creationId xmlns:a16="http://schemas.microsoft.com/office/drawing/2014/main" id="{8F729630-C19D-4759-B2F6-012E275F087D}"/>
                </a:ext>
              </a:extLst>
            </p:cNvPr>
            <p:cNvSpPr/>
            <p:nvPr/>
          </p:nvSpPr>
          <p:spPr>
            <a:xfrm flipV="1">
              <a:off x="949125" y="2377013"/>
              <a:ext cx="2845" cy="1116793"/>
            </a:xfrm>
            <a:prstGeom prst="line">
              <a:avLst/>
            </a:prstGeom>
            <a:ln w="25400">
              <a:solidFill>
                <a:srgbClr val="639EF4"/>
              </a:solidFill>
              <a:miter/>
            </a:ln>
          </p:spPr>
          <p:txBody>
            <a:bodyPr lIns="45718" tIns="45718" rIns="45718" bIns="45718"/>
            <a:lstStyle/>
            <a:p>
              <a:pPr>
                <a:lnSpc>
                  <a:spcPct val="100000"/>
                </a:lnSpc>
                <a:defRPr sz="1800">
                  <a:solidFill>
                    <a:srgbClr val="000000"/>
                  </a:solidFill>
                </a:defRPr>
              </a:pPr>
              <a:endParaRPr sz="1600" dirty="0"/>
            </a:p>
          </p:txBody>
        </p:sp>
        <p:sp>
          <p:nvSpPr>
            <p:cNvPr id="32" name="流程图: 接点 31">
              <a:extLst>
                <a:ext uri="{FF2B5EF4-FFF2-40B4-BE49-F238E27FC236}">
                  <a16:creationId xmlns:a16="http://schemas.microsoft.com/office/drawing/2014/main" id="{D96B87F2-306C-4306-B662-AFDACDBA0AA2}"/>
                </a:ext>
              </a:extLst>
            </p:cNvPr>
            <p:cNvSpPr/>
            <p:nvPr/>
          </p:nvSpPr>
          <p:spPr>
            <a:xfrm>
              <a:off x="927773" y="3497120"/>
              <a:ext cx="45719" cy="45719"/>
            </a:xfrm>
            <a:prstGeom prst="flowChartConnector">
              <a:avLst/>
            </a:prstGeom>
            <a:solidFill>
              <a:srgbClr val="639EF4"/>
            </a:solidFill>
            <a:ln w="25400" cap="flat">
              <a:solidFill>
                <a:srgbClr val="639EF4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endParaRPr>
            </a:p>
          </p:txBody>
        </p:sp>
      </p:grp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350ED9B-3FD9-4D15-AA87-5327319DD9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6" b="34444"/>
          <a:stretch/>
        </p:blipFill>
        <p:spPr>
          <a:xfrm>
            <a:off x="8209085" y="2719497"/>
            <a:ext cx="2835536" cy="38133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矩形 9">
            <a:extLst>
              <a:ext uri="{FF2B5EF4-FFF2-40B4-BE49-F238E27FC236}">
                <a16:creationId xmlns:a16="http://schemas.microsoft.com/office/drawing/2014/main" id="{405D1E86-7323-4961-9987-48F9600BD6AD}"/>
              </a:ext>
            </a:extLst>
          </p:cNvPr>
          <p:cNvSpPr txBox="1"/>
          <p:nvPr/>
        </p:nvSpPr>
        <p:spPr>
          <a:xfrm>
            <a:off x="505173" y="1380079"/>
            <a:ext cx="5413027" cy="10464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algn="just">
              <a:lnSpc>
                <a:spcPct val="150000"/>
              </a:lnSpc>
              <a:defRPr sz="1600">
                <a:solidFill>
                  <a:srgbClr val="639EF4"/>
                </a:solidFill>
              </a:defRPr>
            </a:pPr>
            <a:r>
              <a:rPr lang="zh-CN" altLang="en-US" sz="2000" b="1" dirty="0">
                <a:solidFill>
                  <a:srgbClr val="639EF4"/>
                </a:solidFill>
              </a:rPr>
              <a:t>教师端</a:t>
            </a:r>
            <a:endParaRPr lang="en-US" altLang="zh-CN" sz="2000" b="1" dirty="0">
              <a:solidFill>
                <a:srgbClr val="639EF4"/>
              </a:solidFill>
            </a:endParaRPr>
          </a:p>
          <a:p>
            <a:pPr algn="just">
              <a:lnSpc>
                <a:spcPct val="100000"/>
              </a:lnSpc>
              <a:spcAft>
                <a:spcPts val="600"/>
              </a:spcAft>
              <a:defRPr sz="1600">
                <a:solidFill>
                  <a:srgbClr val="595959"/>
                </a:solidFill>
              </a:defRPr>
            </a:pPr>
            <a:r>
              <a:rPr lang="zh-CN" altLang="en-US" sz="1600" dirty="0">
                <a:solidFill>
                  <a:srgbClr val="595959"/>
                </a:solidFill>
              </a:rPr>
              <a:t>教师可以在</a:t>
            </a:r>
            <a:r>
              <a:rPr lang="en-US" altLang="zh-CN" sz="1600" dirty="0">
                <a:solidFill>
                  <a:srgbClr val="595959"/>
                </a:solidFill>
              </a:rPr>
              <a:t>【</a:t>
            </a:r>
            <a:r>
              <a:rPr lang="zh-CN" altLang="en-US" sz="1600" dirty="0">
                <a:solidFill>
                  <a:srgbClr val="595959"/>
                </a:solidFill>
              </a:rPr>
              <a:t>缩略图</a:t>
            </a:r>
            <a:r>
              <a:rPr lang="en-US" altLang="zh-CN" sz="1600" dirty="0">
                <a:solidFill>
                  <a:srgbClr val="595959"/>
                </a:solidFill>
              </a:rPr>
              <a:t>】</a:t>
            </a:r>
            <a:r>
              <a:rPr lang="zh-CN" altLang="en-US" sz="1600" dirty="0">
                <a:solidFill>
                  <a:srgbClr val="595959"/>
                </a:solidFill>
              </a:rPr>
              <a:t>中查看学生的不懂反馈数量，也可以鼓励学生通过</a:t>
            </a:r>
            <a:r>
              <a:rPr lang="en-US" altLang="zh-CN" sz="1600" dirty="0">
                <a:solidFill>
                  <a:srgbClr val="595959"/>
                </a:solidFill>
              </a:rPr>
              <a:t>【</a:t>
            </a:r>
            <a:r>
              <a:rPr lang="zh-CN" altLang="en-US" sz="1600" dirty="0">
                <a:solidFill>
                  <a:srgbClr val="595959"/>
                </a:solidFill>
              </a:rPr>
              <a:t>投稿</a:t>
            </a:r>
            <a:r>
              <a:rPr lang="en-US" altLang="zh-CN" sz="1600" dirty="0">
                <a:solidFill>
                  <a:srgbClr val="595959"/>
                </a:solidFill>
              </a:rPr>
              <a:t>】</a:t>
            </a:r>
            <a:r>
              <a:rPr lang="zh-CN" altLang="en-US" sz="1600" dirty="0">
                <a:solidFill>
                  <a:srgbClr val="595959"/>
                </a:solidFill>
              </a:rPr>
              <a:t>的功能，具体描述不懂的内容。</a:t>
            </a:r>
            <a:endParaRPr sz="1600" dirty="0">
              <a:solidFill>
                <a:srgbClr val="595959"/>
              </a:solidFill>
            </a:endParaRPr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D0AE2AED-126C-4820-900F-82442BFAB7DD}"/>
              </a:ext>
            </a:extLst>
          </p:cNvPr>
          <p:cNvGrpSpPr/>
          <p:nvPr/>
        </p:nvGrpSpPr>
        <p:grpSpPr>
          <a:xfrm>
            <a:off x="-402324" y="187990"/>
            <a:ext cx="6173266" cy="900000"/>
            <a:chOff x="-402324" y="187990"/>
            <a:chExt cx="6173266" cy="900000"/>
          </a:xfrm>
        </p:grpSpPr>
        <p:sp>
          <p:nvSpPr>
            <p:cNvPr id="26" name="标题 1">
              <a:extLst>
                <a:ext uri="{FF2B5EF4-FFF2-40B4-BE49-F238E27FC236}">
                  <a16:creationId xmlns:a16="http://schemas.microsoft.com/office/drawing/2014/main" id="{E10129A6-C541-4F20-9B9B-29B5C7B14F35}"/>
                </a:ext>
              </a:extLst>
            </p:cNvPr>
            <p:cNvSpPr txBox="1"/>
            <p:nvPr/>
          </p:nvSpPr>
          <p:spPr>
            <a:xfrm>
              <a:off x="715627" y="239074"/>
              <a:ext cx="5055315" cy="79783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45719" rIns="45719" anchor="ctr">
              <a:normAutofit/>
            </a:bodyPr>
            <a:lstStyle>
              <a:lvl1pPr>
                <a:lnSpc>
                  <a:spcPct val="90000"/>
                </a:lnSpc>
                <a:defRPr sz="3200">
                  <a:solidFill>
                    <a:srgbClr val="639EF4"/>
                  </a:solidFill>
                  <a:latin typeface="Microsoft YaHei"/>
                  <a:ea typeface="Microsoft YaHei"/>
                  <a:cs typeface="Microsoft YaHei"/>
                  <a:sym typeface="Microsoft YaHei"/>
                </a:defRPr>
              </a:lvl1pPr>
            </a:lstStyle>
            <a:p>
              <a:r>
                <a:rPr lang="zh-CN" altLang="en-US" sz="2800" b="1" dirty="0"/>
                <a:t>不懂反馈</a:t>
              </a:r>
              <a:endParaRPr sz="2800" b="1" dirty="0"/>
            </a:p>
          </p:txBody>
        </p:sp>
        <p:sp>
          <p:nvSpPr>
            <p:cNvPr id="27" name="圆角矩形 19">
              <a:extLst>
                <a:ext uri="{FF2B5EF4-FFF2-40B4-BE49-F238E27FC236}">
                  <a16:creationId xmlns:a16="http://schemas.microsoft.com/office/drawing/2014/main" id="{DA23D42A-BC49-4746-9796-4A7A28A10D8A}"/>
                </a:ext>
              </a:extLst>
            </p:cNvPr>
            <p:cNvSpPr/>
            <p:nvPr/>
          </p:nvSpPr>
          <p:spPr>
            <a:xfrm rot="8056695">
              <a:off x="-402324" y="187990"/>
              <a:ext cx="900000" cy="900000"/>
            </a:xfrm>
            <a:prstGeom prst="roundRect">
              <a:avLst>
                <a:gd name="adj" fmla="val 15788"/>
              </a:avLst>
            </a:prstGeom>
            <a:gradFill>
              <a:gsLst>
                <a:gs pos="0">
                  <a:srgbClr val="639EF4"/>
                </a:gs>
                <a:gs pos="80000">
                  <a:srgbClr val="00B050">
                    <a:alpha val="80000"/>
                  </a:srgbClr>
                </a:gs>
              </a:gsLst>
              <a:lin ang="5400000" scaled="1"/>
            </a:gra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endParaRPr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9310EB61-0752-4BC2-899F-CF3F1C92A82B}"/>
                </a:ext>
              </a:extLst>
            </p:cNvPr>
            <p:cNvSpPr txBox="1"/>
            <p:nvPr/>
          </p:nvSpPr>
          <p:spPr>
            <a:xfrm>
              <a:off x="75971" y="337831"/>
              <a:ext cx="463924" cy="5909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36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PingFang SC Regular"/>
                </a:rPr>
                <a:t>3</a:t>
              </a:r>
              <a:endParaRPr kumimoji="0" lang="zh-CN" altLang="en-US" sz="3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PingFang SC Regular"/>
              </a:endParaRPr>
            </a:p>
          </p:txBody>
        </p:sp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id="{05E0FD44-CEE0-453F-A52A-E445805E5E4A}"/>
              </a:ext>
            </a:extLst>
          </p:cNvPr>
          <p:cNvSpPr/>
          <p:nvPr/>
        </p:nvSpPr>
        <p:spPr>
          <a:xfrm>
            <a:off x="7378700" y="1274336"/>
            <a:ext cx="44450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 sz="1600">
                <a:solidFill>
                  <a:srgbClr val="639EF4"/>
                </a:solidFill>
              </a:defRPr>
            </a:pPr>
            <a:r>
              <a:rPr lang="zh-CN" altLang="en-US" sz="2000" b="1" dirty="0">
                <a:solidFill>
                  <a:srgbClr val="35C077"/>
                </a:solidFill>
              </a:rPr>
              <a:t>学生端</a:t>
            </a:r>
            <a:endParaRPr lang="en-US" altLang="zh-CN" sz="2000" b="1" dirty="0">
              <a:solidFill>
                <a:srgbClr val="35C077"/>
              </a:solidFill>
            </a:endParaRPr>
          </a:p>
          <a:p>
            <a:pPr algn="just">
              <a:lnSpc>
                <a:spcPct val="100000"/>
              </a:lnSpc>
              <a:spcAft>
                <a:spcPts val="600"/>
              </a:spcAft>
              <a:defRPr sz="1600">
                <a:solidFill>
                  <a:srgbClr val="595959"/>
                </a:solidFill>
              </a:defRPr>
            </a:pPr>
            <a:r>
              <a:rPr lang="zh-CN" altLang="en-US" dirty="0"/>
              <a:t>学生接收到的每一页课件下方，均有</a:t>
            </a:r>
            <a:r>
              <a:rPr lang="en-US" altLang="zh-CN" dirty="0"/>
              <a:t>【</a:t>
            </a:r>
            <a:r>
              <a:rPr lang="zh-CN" altLang="en-US" dirty="0"/>
              <a:t>不懂</a:t>
            </a:r>
            <a:r>
              <a:rPr lang="en-US" altLang="zh-CN" dirty="0"/>
              <a:t>】/【</a:t>
            </a:r>
            <a:r>
              <a:rPr lang="zh-CN" altLang="en-US" dirty="0"/>
              <a:t>收藏</a:t>
            </a:r>
            <a:r>
              <a:rPr lang="en-US" altLang="zh-CN" dirty="0"/>
              <a:t>】</a:t>
            </a:r>
            <a:r>
              <a:rPr lang="zh-CN" altLang="en-US" dirty="0"/>
              <a:t>两个选项，学生如对当前页面有疑问，可以随时点击不懂，进行匿名反馈。</a:t>
            </a:r>
          </a:p>
        </p:txBody>
      </p:sp>
      <p:pic>
        <p:nvPicPr>
          <p:cNvPr id="20" name="图片 12" descr="图片 12">
            <a:extLst>
              <a:ext uri="{FF2B5EF4-FFF2-40B4-BE49-F238E27FC236}">
                <a16:creationId xmlns:a16="http://schemas.microsoft.com/office/drawing/2014/main" id="{A58420D0-DFEE-4B36-996C-E29557ABEB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609"/>
          <a:stretch/>
        </p:blipFill>
        <p:spPr>
          <a:xfrm>
            <a:off x="539895" y="2659063"/>
            <a:ext cx="2470005" cy="3959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DB4BB589-E027-4212-8B31-E5DCD4DCD9B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6"/>
          <a:stretch/>
        </p:blipFill>
        <p:spPr>
          <a:xfrm>
            <a:off x="3409283" y="2659062"/>
            <a:ext cx="2427707" cy="3959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5FCEA535-A54D-4F2E-B51E-F6B6E691BAA9}"/>
              </a:ext>
            </a:extLst>
          </p:cNvPr>
          <p:cNvSpPr/>
          <p:nvPr/>
        </p:nvSpPr>
        <p:spPr>
          <a:xfrm>
            <a:off x="10013642" y="4893482"/>
            <a:ext cx="920750" cy="330200"/>
          </a:xfrm>
          <a:prstGeom prst="rect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7654259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ED961745-CB11-49FA-848F-3EF3F854A4D5}"/>
              </a:ext>
            </a:extLst>
          </p:cNvPr>
          <p:cNvGrpSpPr/>
          <p:nvPr/>
        </p:nvGrpSpPr>
        <p:grpSpPr>
          <a:xfrm>
            <a:off x="-402324" y="187990"/>
            <a:ext cx="6173266" cy="900000"/>
            <a:chOff x="-402324" y="187990"/>
            <a:chExt cx="6173266" cy="900000"/>
          </a:xfrm>
        </p:grpSpPr>
        <p:sp>
          <p:nvSpPr>
            <p:cNvPr id="28" name="标题 1">
              <a:extLst>
                <a:ext uri="{FF2B5EF4-FFF2-40B4-BE49-F238E27FC236}">
                  <a16:creationId xmlns:a16="http://schemas.microsoft.com/office/drawing/2014/main" id="{E33BA70A-EB43-4279-B062-68410CCCE9F0}"/>
                </a:ext>
              </a:extLst>
            </p:cNvPr>
            <p:cNvSpPr txBox="1"/>
            <p:nvPr/>
          </p:nvSpPr>
          <p:spPr>
            <a:xfrm>
              <a:off x="715627" y="239074"/>
              <a:ext cx="5055315" cy="79783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45719" rIns="45719" anchor="ctr">
              <a:normAutofit/>
            </a:bodyPr>
            <a:lstStyle>
              <a:lvl1pPr>
                <a:lnSpc>
                  <a:spcPct val="90000"/>
                </a:lnSpc>
                <a:defRPr sz="3200">
                  <a:solidFill>
                    <a:srgbClr val="639EF4"/>
                  </a:solidFill>
                  <a:latin typeface="Microsoft YaHei"/>
                  <a:ea typeface="Microsoft YaHei"/>
                  <a:cs typeface="Microsoft YaHei"/>
                  <a:sym typeface="Microsoft YaHei"/>
                </a:defRPr>
              </a:lvl1pPr>
            </a:lstStyle>
            <a:p>
              <a:r>
                <a:rPr lang="zh-CN" altLang="en-US" sz="2800" b="1" dirty="0"/>
                <a:t>弹幕投稿互动</a:t>
              </a:r>
              <a:r>
                <a:rPr lang="en-US" altLang="zh-CN" sz="2800" b="1" dirty="0"/>
                <a:t>/</a:t>
              </a:r>
              <a:r>
                <a:rPr lang="zh-CN" altLang="en-US" sz="2800" b="1" dirty="0"/>
                <a:t>查看签到</a:t>
              </a:r>
              <a:endParaRPr sz="2800" b="1" dirty="0"/>
            </a:p>
          </p:txBody>
        </p:sp>
        <p:sp>
          <p:nvSpPr>
            <p:cNvPr id="29" name="圆角矩形 19">
              <a:extLst>
                <a:ext uri="{FF2B5EF4-FFF2-40B4-BE49-F238E27FC236}">
                  <a16:creationId xmlns:a16="http://schemas.microsoft.com/office/drawing/2014/main" id="{EE5F066E-66FE-4C23-95CC-FDFBD57AEC48}"/>
                </a:ext>
              </a:extLst>
            </p:cNvPr>
            <p:cNvSpPr/>
            <p:nvPr/>
          </p:nvSpPr>
          <p:spPr>
            <a:xfrm rot="8056695">
              <a:off x="-402324" y="187990"/>
              <a:ext cx="900000" cy="900000"/>
            </a:xfrm>
            <a:prstGeom prst="roundRect">
              <a:avLst>
                <a:gd name="adj" fmla="val 15788"/>
              </a:avLst>
            </a:prstGeom>
            <a:gradFill>
              <a:gsLst>
                <a:gs pos="0">
                  <a:srgbClr val="639EF4"/>
                </a:gs>
                <a:gs pos="80000">
                  <a:srgbClr val="00B050">
                    <a:alpha val="80000"/>
                  </a:srgbClr>
                </a:gs>
              </a:gsLst>
              <a:lin ang="5400000" scaled="1"/>
            </a:gra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endParaRPr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E3EE8671-EDF0-45D9-B736-AAE65BBE3CF5}"/>
                </a:ext>
              </a:extLst>
            </p:cNvPr>
            <p:cNvSpPr txBox="1"/>
            <p:nvPr/>
          </p:nvSpPr>
          <p:spPr>
            <a:xfrm>
              <a:off x="75971" y="337831"/>
              <a:ext cx="463924" cy="5909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36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PingFang SC Regular"/>
                </a:rPr>
                <a:t>4</a:t>
              </a:r>
              <a:endParaRPr kumimoji="0" lang="zh-CN" altLang="en-US" sz="3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PingFang SC Regular"/>
              </a:endParaRP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92248FAE-0014-425F-A838-5A5DBEBA60AA}"/>
              </a:ext>
            </a:extLst>
          </p:cNvPr>
          <p:cNvGrpSpPr/>
          <p:nvPr/>
        </p:nvGrpSpPr>
        <p:grpSpPr>
          <a:xfrm>
            <a:off x="539895" y="1670813"/>
            <a:ext cx="6988217" cy="5032470"/>
            <a:chOff x="1417995" y="1445976"/>
            <a:chExt cx="8334232" cy="6001785"/>
          </a:xfrm>
        </p:grpSpPr>
        <p:pic>
          <p:nvPicPr>
            <p:cNvPr id="35" name="图片 34" descr="图片包含 电子产品, 监视器, 陈列, 计算机&#10;&#10;已生成极高可信度的说明">
              <a:extLst>
                <a:ext uri="{FF2B5EF4-FFF2-40B4-BE49-F238E27FC236}">
                  <a16:creationId xmlns:a16="http://schemas.microsoft.com/office/drawing/2014/main" id="{FC0578F7-E3CB-47C2-8CB4-573A0E873A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64452" y="1445976"/>
              <a:ext cx="3008883" cy="6001785"/>
            </a:xfrm>
            <a:prstGeom prst="rect">
              <a:avLst/>
            </a:prstGeom>
            <a:effectLst/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EA9DB4D9-0395-4BA2-A121-B9B5C683D5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9169" y="2170039"/>
              <a:ext cx="2602188" cy="4524552"/>
            </a:xfrm>
            <a:prstGeom prst="rect">
              <a:avLst/>
            </a:prstGeom>
          </p:spPr>
        </p:pic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34803B4C-3C8D-4BCE-A206-3003D81940F6}"/>
                </a:ext>
              </a:extLst>
            </p:cNvPr>
            <p:cNvSpPr/>
            <p:nvPr/>
          </p:nvSpPr>
          <p:spPr>
            <a:xfrm>
              <a:off x="4691430" y="4203574"/>
              <a:ext cx="2440057" cy="375210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dk1"/>
                  </a:solidFill>
                </a14:hiddenFill>
              </a:ext>
            </a:ex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90000"/>
                    <a:lumOff val="10000"/>
                  </a:schemeClr>
                </a:solidFill>
              </a:endParaRPr>
            </a:p>
          </p:txBody>
        </p:sp>
        <p:sp>
          <p:nvSpPr>
            <p:cNvPr id="38" name="矩形 37">
              <a:extLst>
                <a:ext uri="{FF2B5EF4-FFF2-40B4-BE49-F238E27FC236}">
                  <a16:creationId xmlns:a16="http://schemas.microsoft.com/office/drawing/2014/main" id="{ACB298FE-5C05-4DF2-A71D-2320075B1AC0}"/>
                </a:ext>
              </a:extLst>
            </p:cNvPr>
            <p:cNvSpPr/>
            <p:nvPr/>
          </p:nvSpPr>
          <p:spPr>
            <a:xfrm>
              <a:off x="4691430" y="4673356"/>
              <a:ext cx="2440057" cy="375210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dk1"/>
                  </a:solidFill>
                </a14:hiddenFill>
              </a:ext>
            </a:ex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chemeClr val="bg1">
                      <a:lumMod val="90000"/>
                      <a:lumOff val="10000"/>
                    </a:schemeClr>
                  </a:solidFill>
                </a:rPr>
                <a:t> </a:t>
              </a:r>
              <a:endParaRPr lang="zh-CN" altLang="en-US" dirty="0">
                <a:solidFill>
                  <a:schemeClr val="bg1">
                    <a:lumMod val="90000"/>
                    <a:lumOff val="10000"/>
                  </a:schemeClr>
                </a:solidFill>
              </a:endParaRPr>
            </a:p>
          </p:txBody>
        </p:sp>
        <p:cxnSp>
          <p:nvCxnSpPr>
            <p:cNvPr id="39" name="直线连接符 32">
              <a:extLst>
                <a:ext uri="{FF2B5EF4-FFF2-40B4-BE49-F238E27FC236}">
                  <a16:creationId xmlns:a16="http://schemas.microsoft.com/office/drawing/2014/main" id="{8BAD82A7-E931-48B9-B611-4A1AE6F8A839}"/>
                </a:ext>
              </a:extLst>
            </p:cNvPr>
            <p:cNvCxnSpPr>
              <a:cxnSpLocks/>
            </p:cNvCxnSpPr>
            <p:nvPr/>
          </p:nvCxnSpPr>
          <p:spPr>
            <a:xfrm>
              <a:off x="3565601" y="4807428"/>
              <a:ext cx="1125829" cy="0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dk1"/>
                  </a:solidFill>
                </a14:hiddenFill>
              </a:ext>
            </a:ex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45" name="直线连接符 32">
              <a:extLst>
                <a:ext uri="{FF2B5EF4-FFF2-40B4-BE49-F238E27FC236}">
                  <a16:creationId xmlns:a16="http://schemas.microsoft.com/office/drawing/2014/main" id="{28F86BC7-E192-48A1-9C8D-A58937451574}"/>
                </a:ext>
              </a:extLst>
            </p:cNvPr>
            <p:cNvCxnSpPr>
              <a:cxnSpLocks/>
            </p:cNvCxnSpPr>
            <p:nvPr/>
          </p:nvCxnSpPr>
          <p:spPr>
            <a:xfrm>
              <a:off x="7212778" y="4579653"/>
              <a:ext cx="747501" cy="0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dk1"/>
                  </a:solidFill>
                </a14:hiddenFill>
              </a:ext>
            </a:ex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sp>
          <p:nvSpPr>
            <p:cNvPr id="46" name="矩形 45">
              <a:extLst>
                <a:ext uri="{FF2B5EF4-FFF2-40B4-BE49-F238E27FC236}">
                  <a16:creationId xmlns:a16="http://schemas.microsoft.com/office/drawing/2014/main" id="{181CFBF4-0004-4857-8863-7813DEA21034}"/>
                </a:ext>
              </a:extLst>
            </p:cNvPr>
            <p:cNvSpPr/>
            <p:nvPr/>
          </p:nvSpPr>
          <p:spPr>
            <a:xfrm>
              <a:off x="4671134" y="3131811"/>
              <a:ext cx="2440057" cy="375210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dk1"/>
                  </a:solidFill>
                </a14:hiddenFill>
              </a:ext>
            </a:ex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90000"/>
                    <a:lumOff val="10000"/>
                  </a:schemeClr>
                </a:solidFill>
              </a:endParaRPr>
            </a:p>
          </p:txBody>
        </p:sp>
        <p:cxnSp>
          <p:nvCxnSpPr>
            <p:cNvPr id="48" name="直线连接符 32">
              <a:extLst>
                <a:ext uri="{FF2B5EF4-FFF2-40B4-BE49-F238E27FC236}">
                  <a16:creationId xmlns:a16="http://schemas.microsoft.com/office/drawing/2014/main" id="{B4236AC2-E34D-43E7-90E2-518093F6593F}"/>
                </a:ext>
              </a:extLst>
            </p:cNvPr>
            <p:cNvCxnSpPr>
              <a:cxnSpLocks/>
            </p:cNvCxnSpPr>
            <p:nvPr/>
          </p:nvCxnSpPr>
          <p:spPr>
            <a:xfrm>
              <a:off x="3545305" y="3245328"/>
              <a:ext cx="1125829" cy="0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dk1"/>
                  </a:solidFill>
                </a14:hiddenFill>
              </a:ext>
            </a:ex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B63FC646-FA2A-4342-B618-937E15BAA0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41" b="52458"/>
            <a:stretch/>
          </p:blipFill>
          <p:spPr>
            <a:xfrm>
              <a:off x="1417995" y="1590975"/>
              <a:ext cx="2547031" cy="201605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9676F2F9-D9EB-4290-9E03-83B160FAA3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" t="3045" r="1653" b="19180"/>
            <a:stretch/>
          </p:blipFill>
          <p:spPr>
            <a:xfrm>
              <a:off x="1471211" y="4129856"/>
              <a:ext cx="2547031" cy="331492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grpSp>
          <p:nvGrpSpPr>
            <p:cNvPr id="40" name="组合 39">
              <a:extLst>
                <a:ext uri="{FF2B5EF4-FFF2-40B4-BE49-F238E27FC236}">
                  <a16:creationId xmlns:a16="http://schemas.microsoft.com/office/drawing/2014/main" id="{2281DFAF-61D1-45E4-A450-2D496F6987B2}"/>
                </a:ext>
              </a:extLst>
            </p:cNvPr>
            <p:cNvGrpSpPr/>
            <p:nvPr/>
          </p:nvGrpSpPr>
          <p:grpSpPr>
            <a:xfrm>
              <a:off x="7642121" y="3741093"/>
              <a:ext cx="2110106" cy="3619810"/>
              <a:chOff x="7567020" y="2872142"/>
              <a:chExt cx="2110106" cy="3619810"/>
            </a:xfrm>
          </p:grpSpPr>
          <p:pic>
            <p:nvPicPr>
              <p:cNvPr id="41" name="图片 40">
                <a:extLst>
                  <a:ext uri="{FF2B5EF4-FFF2-40B4-BE49-F238E27FC236}">
                    <a16:creationId xmlns:a16="http://schemas.microsoft.com/office/drawing/2014/main" id="{21C034E9-96CF-401A-A37D-21F5BE844B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t="-1" r="1540" b="1291"/>
              <a:stretch/>
            </p:blipFill>
            <p:spPr>
              <a:xfrm>
                <a:off x="7567020" y="2872142"/>
                <a:ext cx="2110106" cy="3619810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42" name="图片 41">
                <a:extLst>
                  <a:ext uri="{FF2B5EF4-FFF2-40B4-BE49-F238E27FC236}">
                    <a16:creationId xmlns:a16="http://schemas.microsoft.com/office/drawing/2014/main" id="{C82E1EE5-05F2-4706-8589-7EA6EED2246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0462" b="82996"/>
              <a:stretch/>
            </p:blipFill>
            <p:spPr>
              <a:xfrm>
                <a:off x="7586755" y="3256940"/>
                <a:ext cx="2075047" cy="241437"/>
              </a:xfrm>
              <a:prstGeom prst="rect">
                <a:avLst/>
              </a:prstGeom>
            </p:spPr>
          </p:pic>
          <p:sp>
            <p:nvSpPr>
              <p:cNvPr id="43" name="矩形 42">
                <a:extLst>
                  <a:ext uri="{FF2B5EF4-FFF2-40B4-BE49-F238E27FC236}">
                    <a16:creationId xmlns:a16="http://schemas.microsoft.com/office/drawing/2014/main" id="{99BD9DD7-C5C8-4850-BCAB-961BE2514506}"/>
                  </a:ext>
                </a:extLst>
              </p:cNvPr>
              <p:cNvSpPr/>
              <p:nvPr/>
            </p:nvSpPr>
            <p:spPr>
              <a:xfrm>
                <a:off x="9208770" y="3183528"/>
                <a:ext cx="460652" cy="327506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dk1"/>
                    </a:solidFill>
                  </a14:hiddenFill>
                </a:ext>
              </a:extLst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>
                      <a:lumMod val="90000"/>
                      <a:lumOff val="10000"/>
                    </a:schemeClr>
                  </a:solidFill>
                </a:endParaRPr>
              </a:p>
            </p:txBody>
          </p:sp>
          <p:sp>
            <p:nvSpPr>
              <p:cNvPr id="44" name="矩形 43">
                <a:extLst>
                  <a:ext uri="{FF2B5EF4-FFF2-40B4-BE49-F238E27FC236}">
                    <a16:creationId xmlns:a16="http://schemas.microsoft.com/office/drawing/2014/main" id="{247F06CA-7A15-4BE7-9514-7DB7A79C9C74}"/>
                  </a:ext>
                </a:extLst>
              </p:cNvPr>
              <p:cNvSpPr/>
              <p:nvPr/>
            </p:nvSpPr>
            <p:spPr>
              <a:xfrm>
                <a:off x="7936230" y="4164097"/>
                <a:ext cx="1725572" cy="374176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dk1"/>
                    </a:solidFill>
                  </a14:hiddenFill>
                </a:ext>
              </a:extLst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>
                      <a:lumMod val="90000"/>
                      <a:lumOff val="10000"/>
                    </a:schemeClr>
                  </a:solidFill>
                </a:endParaRPr>
              </a:p>
            </p:txBody>
          </p:sp>
        </p:grpSp>
      </p:grpSp>
      <p:sp>
        <p:nvSpPr>
          <p:cNvPr id="31" name="文本框 30">
            <a:extLst>
              <a:ext uri="{FF2B5EF4-FFF2-40B4-BE49-F238E27FC236}">
                <a16:creationId xmlns:a16="http://schemas.microsoft.com/office/drawing/2014/main" id="{4FF2DD4D-683E-418B-96A9-1A76BF3F7C81}"/>
              </a:ext>
            </a:extLst>
          </p:cNvPr>
          <p:cNvSpPr txBox="1"/>
          <p:nvPr/>
        </p:nvSpPr>
        <p:spPr>
          <a:xfrm>
            <a:off x="6104110" y="3214225"/>
            <a:ext cx="150319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开启</a:t>
            </a:r>
            <a:r>
              <a:rPr lang="en-US" altLang="zh-CN" sz="16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6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关闭弹幕</a:t>
            </a: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D07F6910-4F3B-4992-82C8-0BB3253F0AC8}"/>
              </a:ext>
            </a:extLst>
          </p:cNvPr>
          <p:cNvSpPr txBox="1"/>
          <p:nvPr/>
        </p:nvSpPr>
        <p:spPr>
          <a:xfrm>
            <a:off x="1386777" y="4384475"/>
            <a:ext cx="150319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查看投稿并发送至全班</a:t>
            </a: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2DE60761-3AE6-406F-8826-14288E5F9006}"/>
              </a:ext>
            </a:extLst>
          </p:cNvPr>
          <p:cNvSpPr txBox="1"/>
          <p:nvPr/>
        </p:nvSpPr>
        <p:spPr>
          <a:xfrm>
            <a:off x="1336917" y="3005543"/>
            <a:ext cx="150319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查看到课情况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40702E43-BFD5-4F87-808F-53FED6D71FCE}"/>
              </a:ext>
            </a:extLst>
          </p:cNvPr>
          <p:cNvSpPr/>
          <p:nvPr/>
        </p:nvSpPr>
        <p:spPr>
          <a:xfrm>
            <a:off x="3720296" y="897752"/>
            <a:ext cx="954107" cy="504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defRPr sz="1600">
                <a:solidFill>
                  <a:srgbClr val="639EF4"/>
                </a:solidFill>
              </a:defRPr>
            </a:pPr>
            <a:r>
              <a:rPr lang="zh-CN" altLang="en-US" sz="2000" b="1" dirty="0">
                <a:solidFill>
                  <a:srgbClr val="639EF4"/>
                </a:solidFill>
              </a:rPr>
              <a:t>教师端</a:t>
            </a:r>
            <a:endParaRPr lang="en-US" altLang="zh-CN" sz="2000" b="1" dirty="0">
              <a:solidFill>
                <a:srgbClr val="639EF4"/>
              </a:solidFill>
            </a:endParaRP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67AB884C-C7DA-45C9-8E05-E0B19CD432BF}"/>
              </a:ext>
            </a:extLst>
          </p:cNvPr>
          <p:cNvSpPr/>
          <p:nvPr/>
        </p:nvSpPr>
        <p:spPr>
          <a:xfrm>
            <a:off x="8324850" y="928758"/>
            <a:ext cx="348615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 sz="1600">
                <a:solidFill>
                  <a:srgbClr val="639EF4"/>
                </a:solidFill>
              </a:defRPr>
            </a:pPr>
            <a:r>
              <a:rPr lang="zh-CN" altLang="en-US" sz="2000" b="1" dirty="0">
                <a:solidFill>
                  <a:srgbClr val="35C077"/>
                </a:solidFill>
              </a:rPr>
              <a:t>学生端</a:t>
            </a:r>
            <a:endParaRPr lang="en-US" altLang="zh-CN" sz="2000" b="1" dirty="0">
              <a:solidFill>
                <a:srgbClr val="35C077"/>
              </a:solidFill>
            </a:endParaRPr>
          </a:p>
          <a:p>
            <a:pPr algn="just">
              <a:lnSpc>
                <a:spcPct val="100000"/>
              </a:lnSpc>
              <a:spcAft>
                <a:spcPts val="600"/>
              </a:spcAft>
              <a:defRPr sz="1600">
                <a:solidFill>
                  <a:srgbClr val="595959"/>
                </a:solidFill>
              </a:defRPr>
            </a:pPr>
            <a:r>
              <a:rPr lang="zh-CN" altLang="en-US" dirty="0"/>
              <a:t>点击手机右上角的</a:t>
            </a:r>
            <a:r>
              <a:rPr lang="en-US" altLang="zh-CN" dirty="0"/>
              <a:t>【+】</a:t>
            </a:r>
            <a:r>
              <a:rPr lang="zh-CN" altLang="en-US" dirty="0"/>
              <a:t>，即可以进行发送弹幕</a:t>
            </a:r>
            <a:r>
              <a:rPr lang="en-US" altLang="zh-CN" dirty="0"/>
              <a:t>/</a:t>
            </a:r>
            <a:r>
              <a:rPr lang="zh-CN" altLang="en-US" dirty="0"/>
              <a:t>投稿，和老师同学们即时交流。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DB56AD9B-DC6D-401F-A13E-8B19159D7C7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6" b="18426"/>
          <a:stretch/>
        </p:blipFill>
        <p:spPr>
          <a:xfrm>
            <a:off x="8766103" y="2355090"/>
            <a:ext cx="2522935" cy="42685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528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49" grpId="0"/>
      <p:bldP spid="5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8">
            <a:extLst>
              <a:ext uri="{FF2B5EF4-FFF2-40B4-BE49-F238E27FC236}">
                <a16:creationId xmlns:a16="http://schemas.microsoft.com/office/drawing/2014/main" id="{2E487576-EB88-2C46-AEF7-5F67C9B653DA}"/>
              </a:ext>
            </a:extLst>
          </p:cNvPr>
          <p:cNvSpPr/>
          <p:nvPr/>
        </p:nvSpPr>
        <p:spPr>
          <a:xfrm rot="16200000">
            <a:off x="4908754" y="-4908756"/>
            <a:ext cx="2374489" cy="12192000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639EF4">
                  <a:alpha val="83000"/>
                </a:srgbClr>
              </a:gs>
              <a:gs pos="100000">
                <a:srgbClr val="00B050">
                  <a:alpha val="80000"/>
                </a:srgbClr>
              </a:gs>
            </a:gsLst>
            <a:lin ang="5400000" scaled="1"/>
          </a:gra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02FFB39-1473-0E4A-989D-C8EF9C4D7A7B}"/>
              </a:ext>
            </a:extLst>
          </p:cNvPr>
          <p:cNvSpPr txBox="1"/>
          <p:nvPr/>
        </p:nvSpPr>
        <p:spPr>
          <a:xfrm>
            <a:off x="747362" y="1290096"/>
            <a:ext cx="2554541" cy="7571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r>
              <a:rPr lang="zh-CN" altLang="en-US" sz="4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课后作业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17A0602-E69A-0449-856E-25D060316AD7}"/>
              </a:ext>
            </a:extLst>
          </p:cNvPr>
          <p:cNvSpPr txBox="1"/>
          <p:nvPr/>
        </p:nvSpPr>
        <p:spPr>
          <a:xfrm>
            <a:off x="7695637" y="-123880"/>
            <a:ext cx="4606386" cy="13111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algn="ctr"/>
            <a:r>
              <a:rPr lang="zh-CN" altLang="en-US" sz="8800" b="1" dirty="0">
                <a:solidFill>
                  <a:schemeClr val="bg1">
                    <a:alpha val="1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课后复习</a:t>
            </a:r>
          </a:p>
        </p:txBody>
      </p:sp>
      <p:pic>
        <p:nvPicPr>
          <p:cNvPr id="4" name="图片 7" descr="图片 7">
            <a:extLst>
              <a:ext uri="{FF2B5EF4-FFF2-40B4-BE49-F238E27FC236}">
                <a16:creationId xmlns:a16="http://schemas.microsoft.com/office/drawing/2014/main" id="{78206F17-16F5-4628-BFB6-4D7929D406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900" y="3002664"/>
            <a:ext cx="5507624" cy="3855336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标题 1">
            <a:extLst>
              <a:ext uri="{FF2B5EF4-FFF2-40B4-BE49-F238E27FC236}">
                <a16:creationId xmlns:a16="http://schemas.microsoft.com/office/drawing/2014/main" id="{38822D9E-F8DA-4149-B4E6-F4B05661A7A2}"/>
              </a:ext>
            </a:extLst>
          </p:cNvPr>
          <p:cNvSpPr txBox="1"/>
          <p:nvPr/>
        </p:nvSpPr>
        <p:spPr>
          <a:xfrm>
            <a:off x="5405480" y="5508033"/>
            <a:ext cx="6424570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 numCol="1" anchor="t">
            <a:spAutoFit/>
          </a:bodyPr>
          <a:lstStyle>
            <a:lvl1pPr algn="just">
              <a:lnSpc>
                <a:spcPct val="150000"/>
              </a:lnSpc>
              <a:defRPr sz="1800">
                <a:solidFill>
                  <a:srgbClr val="5F7D99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/>
              <a:t>通过雨课堂的授课过程，学生的微信端直接“记录”了一门在线课程（视频、</a:t>
            </a:r>
            <a:r>
              <a:rPr lang="en-US" altLang="zh-CN" dirty="0"/>
              <a:t>PPT</a:t>
            </a:r>
            <a:r>
              <a:rPr lang="zh-CN" altLang="en-US" dirty="0"/>
              <a:t>、习题等资源），学生可以随时打开复习。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标题 1">
            <a:extLst>
              <a:ext uri="{FF2B5EF4-FFF2-40B4-BE49-F238E27FC236}">
                <a16:creationId xmlns:a16="http://schemas.microsoft.com/office/drawing/2014/main" id="{9A4E05BB-B147-434E-8BDC-C50F54FE8FB9}"/>
              </a:ext>
            </a:extLst>
          </p:cNvPr>
          <p:cNvSpPr txBox="1"/>
          <p:nvPr/>
        </p:nvSpPr>
        <p:spPr>
          <a:xfrm>
            <a:off x="5405480" y="3337319"/>
            <a:ext cx="4421695" cy="5355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 numCol="1" anchor="ctr">
            <a:spAutoFit/>
          </a:bodyPr>
          <a:lstStyle>
            <a:lvl1pPr>
              <a:defRPr sz="2400">
                <a:solidFill>
                  <a:srgbClr val="A6A6A6"/>
                </a:solidFill>
              </a:defRPr>
            </a:lvl1pPr>
          </a:lstStyle>
          <a:p>
            <a:r>
              <a:rPr lang="zh-CN" altLang="en-US" sz="3200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随时复习 精准数据</a:t>
            </a:r>
            <a:endParaRPr sz="3200" dirty="0">
              <a:solidFill>
                <a:srgbClr val="639EF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FC491F97-8912-434D-A7F4-C63A931B8EF4}"/>
              </a:ext>
            </a:extLst>
          </p:cNvPr>
          <p:cNvSpPr/>
          <p:nvPr/>
        </p:nvSpPr>
        <p:spPr>
          <a:xfrm>
            <a:off x="747362" y="669609"/>
            <a:ext cx="1854995" cy="5909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步：</a:t>
            </a:r>
            <a:endParaRPr lang="en-US" altLang="zh-CN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标题 1">
            <a:extLst>
              <a:ext uri="{FF2B5EF4-FFF2-40B4-BE49-F238E27FC236}">
                <a16:creationId xmlns:a16="http://schemas.microsoft.com/office/drawing/2014/main" id="{CE0EA6C9-96B6-401C-A76F-C2B95235E4C5}"/>
              </a:ext>
            </a:extLst>
          </p:cNvPr>
          <p:cNvSpPr txBox="1"/>
          <p:nvPr/>
        </p:nvSpPr>
        <p:spPr>
          <a:xfrm>
            <a:off x="5405480" y="3971292"/>
            <a:ext cx="7094279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 numCol="1" anchor="t">
            <a:spAutoFit/>
          </a:bodyPr>
          <a:lstStyle>
            <a:lvl1pPr algn="just">
              <a:lnSpc>
                <a:spcPct val="150000"/>
              </a:lnSpc>
              <a:defRPr sz="1800">
                <a:solidFill>
                  <a:srgbClr val="5F7D99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/>
              <a:t>教师通过</a:t>
            </a:r>
            <a:r>
              <a:rPr lang="en-US" altLang="zh-CN" dirty="0"/>
              <a:t>PPT</a:t>
            </a:r>
            <a:r>
              <a:rPr lang="zh-CN" altLang="en-US" dirty="0"/>
              <a:t>发送线上课后习题，通过</a:t>
            </a:r>
            <a:r>
              <a:rPr lang="en-US" altLang="zh-CN" dirty="0"/>
              <a:t>PC</a:t>
            </a:r>
            <a:r>
              <a:rPr lang="zh-CN" altLang="en-US" dirty="0"/>
              <a:t>电脑批改主观题</a:t>
            </a:r>
          </a:p>
          <a:p>
            <a:pPr>
              <a:lnSpc>
                <a:spcPct val="10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学生通过微信完成课后作业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标题 1">
            <a:extLst>
              <a:ext uri="{FF2B5EF4-FFF2-40B4-BE49-F238E27FC236}">
                <a16:creationId xmlns:a16="http://schemas.microsoft.com/office/drawing/2014/main" id="{57D24187-27C1-4C36-892A-BC15E37E31A7}"/>
              </a:ext>
            </a:extLst>
          </p:cNvPr>
          <p:cNvSpPr txBox="1"/>
          <p:nvPr/>
        </p:nvSpPr>
        <p:spPr>
          <a:xfrm>
            <a:off x="5405480" y="4695194"/>
            <a:ext cx="6856105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 numCol="1" anchor="t">
            <a:spAutoFit/>
          </a:bodyPr>
          <a:lstStyle>
            <a:lvl1pPr algn="just">
              <a:lnSpc>
                <a:spcPct val="150000"/>
              </a:lnSpc>
              <a:defRPr sz="1800">
                <a:solidFill>
                  <a:srgbClr val="5F7D99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/>
              <a:t>教师通过教学大数据了解整体学情和个体学情并调整教学任务</a:t>
            </a:r>
          </a:p>
          <a:p>
            <a:pPr>
              <a:lnSpc>
                <a:spcPct val="10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学生通过大数据了解自己的学习问题和同伴学习情况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2192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29A0230-3BB1-4080-8055-C6FBCED109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3927" b="60106"/>
          <a:stretch/>
        </p:blipFill>
        <p:spPr>
          <a:xfrm>
            <a:off x="-922838" y="2849880"/>
            <a:ext cx="10890385" cy="3254828"/>
          </a:xfrm>
          <a:prstGeom prst="rect">
            <a:avLst/>
          </a:prstGeom>
          <a:ln w="12700">
            <a:miter lim="400000"/>
          </a:ln>
          <a:effectLst>
            <a:outerShdw blurRad="127000" rotWithShape="0">
              <a:srgbClr val="000000">
                <a:alpha val="40000"/>
              </a:srgbClr>
            </a:outerShdw>
          </a:effectLst>
        </p:spPr>
      </p:pic>
      <p:sp>
        <p:nvSpPr>
          <p:cNvPr id="6" name="对话气泡: 圆角矩形 40">
            <a:extLst>
              <a:ext uri="{FF2B5EF4-FFF2-40B4-BE49-F238E27FC236}">
                <a16:creationId xmlns:a16="http://schemas.microsoft.com/office/drawing/2014/main" id="{F2D49D50-806A-4714-BFD8-4829D1B4B516}"/>
              </a:ext>
            </a:extLst>
          </p:cNvPr>
          <p:cNvSpPr/>
          <p:nvPr/>
        </p:nvSpPr>
        <p:spPr>
          <a:xfrm>
            <a:off x="3907972" y="3563079"/>
            <a:ext cx="685800" cy="708983"/>
          </a:xfrm>
          <a:prstGeom prst="rect">
            <a:avLst/>
          </a:prstGeom>
          <a:noFill/>
          <a:ln w="19050">
            <a:solidFill>
              <a:srgbClr val="639EF4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639EF4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矩形 1">
            <a:extLst>
              <a:ext uri="{FF2B5EF4-FFF2-40B4-BE49-F238E27FC236}">
                <a16:creationId xmlns:a16="http://schemas.microsoft.com/office/drawing/2014/main" id="{64BBAA8D-B075-4A7B-8639-D4944314E083}"/>
              </a:ext>
            </a:extLst>
          </p:cNvPr>
          <p:cNvSpPr/>
          <p:nvPr/>
        </p:nvSpPr>
        <p:spPr>
          <a:xfrm>
            <a:off x="-1506619" y="4495800"/>
            <a:ext cx="11778380" cy="2178795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68000">
                <a:srgbClr val="FBFCFE"/>
              </a:gs>
              <a:gs pos="100000">
                <a:srgbClr val="FFFFFF"/>
              </a:gs>
            </a:gsLst>
            <a:lin ang="54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lnSpc>
                <a:spcPct val="100000"/>
              </a:lnSpc>
              <a:defRPr sz="1800">
                <a:solidFill>
                  <a:srgbClr val="FFFFFF"/>
                </a:solidFill>
              </a:defRPr>
            </a:pPr>
            <a:endParaRPr sz="1600" dirty="0"/>
          </a:p>
        </p:txBody>
      </p:sp>
      <p:sp>
        <p:nvSpPr>
          <p:cNvPr id="8" name="文本框 23">
            <a:extLst>
              <a:ext uri="{FF2B5EF4-FFF2-40B4-BE49-F238E27FC236}">
                <a16:creationId xmlns:a16="http://schemas.microsoft.com/office/drawing/2014/main" id="{CE989B12-091C-4D09-92FD-A83DF4DC0356}"/>
              </a:ext>
            </a:extLst>
          </p:cNvPr>
          <p:cNvSpPr txBox="1"/>
          <p:nvPr/>
        </p:nvSpPr>
        <p:spPr>
          <a:xfrm>
            <a:off x="3161186" y="4717493"/>
            <a:ext cx="2270810" cy="313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000">
                <a:solidFill>
                  <a:srgbClr val="262626"/>
                </a:solidFill>
              </a:defRPr>
            </a:lvl1pPr>
          </a:lstStyle>
          <a:p>
            <a:r>
              <a:rPr lang="zh-CN" altLang="en-US" sz="16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6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）点击</a:t>
            </a:r>
            <a:r>
              <a:rPr lang="en-US" altLang="zh-CN" sz="16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新建试卷</a:t>
            </a:r>
            <a:r>
              <a:rPr lang="en-US" altLang="zh-CN" sz="16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endParaRPr sz="1600" b="1" dirty="0">
              <a:solidFill>
                <a:srgbClr val="639EF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7CB13B1A-2E2E-42AC-86EE-D76E7F4262E3}"/>
              </a:ext>
            </a:extLst>
          </p:cNvPr>
          <p:cNvGrpSpPr/>
          <p:nvPr/>
        </p:nvGrpSpPr>
        <p:grpSpPr>
          <a:xfrm rot="10800000">
            <a:off x="4250872" y="4239176"/>
            <a:ext cx="45719" cy="362960"/>
            <a:chOff x="927773" y="3179879"/>
            <a:chExt cx="45719" cy="362960"/>
          </a:xfrm>
        </p:grpSpPr>
        <p:sp>
          <p:nvSpPr>
            <p:cNvPr id="10" name="直接连接符 15">
              <a:extLst>
                <a:ext uri="{FF2B5EF4-FFF2-40B4-BE49-F238E27FC236}">
                  <a16:creationId xmlns:a16="http://schemas.microsoft.com/office/drawing/2014/main" id="{3525B077-DA92-498A-8F3F-947A7DE0C0BE}"/>
                </a:ext>
              </a:extLst>
            </p:cNvPr>
            <p:cNvSpPr/>
            <p:nvPr/>
          </p:nvSpPr>
          <p:spPr>
            <a:xfrm flipH="1" flipV="1">
              <a:off x="949126" y="3179879"/>
              <a:ext cx="0" cy="313928"/>
            </a:xfrm>
            <a:prstGeom prst="line">
              <a:avLst/>
            </a:prstGeom>
            <a:ln w="25400">
              <a:solidFill>
                <a:srgbClr val="639EF4"/>
              </a:solidFill>
              <a:miter/>
            </a:ln>
          </p:spPr>
          <p:txBody>
            <a:bodyPr lIns="45718" tIns="45718" rIns="45718" bIns="45718"/>
            <a:lstStyle/>
            <a:p>
              <a:pPr>
                <a:lnSpc>
                  <a:spcPct val="100000"/>
                </a:lnSpc>
                <a:defRPr sz="1800">
                  <a:solidFill>
                    <a:srgbClr val="000000"/>
                  </a:solidFill>
                </a:defRPr>
              </a:pPr>
              <a:endParaRPr sz="1600" dirty="0"/>
            </a:p>
          </p:txBody>
        </p:sp>
        <p:sp>
          <p:nvSpPr>
            <p:cNvPr id="11" name="流程图: 接点 10">
              <a:extLst>
                <a:ext uri="{FF2B5EF4-FFF2-40B4-BE49-F238E27FC236}">
                  <a16:creationId xmlns:a16="http://schemas.microsoft.com/office/drawing/2014/main" id="{CFB65BF1-88A1-426B-A8BF-22CCAC1D7422}"/>
                </a:ext>
              </a:extLst>
            </p:cNvPr>
            <p:cNvSpPr/>
            <p:nvPr/>
          </p:nvSpPr>
          <p:spPr>
            <a:xfrm>
              <a:off x="927773" y="3497120"/>
              <a:ext cx="45719" cy="45719"/>
            </a:xfrm>
            <a:prstGeom prst="flowChartConnector">
              <a:avLst/>
            </a:prstGeom>
            <a:solidFill>
              <a:srgbClr val="639EF4"/>
            </a:solidFill>
            <a:ln w="25400" cap="flat">
              <a:solidFill>
                <a:srgbClr val="639EF4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endParaRPr>
            </a:p>
          </p:txBody>
        </p:sp>
      </p:grpSp>
      <p:sp>
        <p:nvSpPr>
          <p:cNvPr id="16" name="对话气泡: 圆角矩形 40">
            <a:extLst>
              <a:ext uri="{FF2B5EF4-FFF2-40B4-BE49-F238E27FC236}">
                <a16:creationId xmlns:a16="http://schemas.microsoft.com/office/drawing/2014/main" id="{B891A618-F8CF-46F5-B4A2-9675777CAB14}"/>
              </a:ext>
            </a:extLst>
          </p:cNvPr>
          <p:cNvSpPr/>
          <p:nvPr/>
        </p:nvSpPr>
        <p:spPr>
          <a:xfrm>
            <a:off x="944265" y="3563079"/>
            <a:ext cx="2270810" cy="708983"/>
          </a:xfrm>
          <a:prstGeom prst="rect">
            <a:avLst/>
          </a:prstGeom>
          <a:noFill/>
          <a:ln w="19050">
            <a:solidFill>
              <a:srgbClr val="639EF4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639EF4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7805FFC0-5621-41D0-82E4-ECA2DEC0CE29}"/>
              </a:ext>
            </a:extLst>
          </p:cNvPr>
          <p:cNvGrpSpPr/>
          <p:nvPr/>
        </p:nvGrpSpPr>
        <p:grpSpPr>
          <a:xfrm rot="10800000">
            <a:off x="1311729" y="4337147"/>
            <a:ext cx="45719" cy="362960"/>
            <a:chOff x="927773" y="3179879"/>
            <a:chExt cx="45719" cy="362960"/>
          </a:xfrm>
        </p:grpSpPr>
        <p:sp>
          <p:nvSpPr>
            <p:cNvPr id="19" name="直接连接符 15">
              <a:extLst>
                <a:ext uri="{FF2B5EF4-FFF2-40B4-BE49-F238E27FC236}">
                  <a16:creationId xmlns:a16="http://schemas.microsoft.com/office/drawing/2014/main" id="{ECAD954F-EC4A-483E-A6E9-49285298D4B6}"/>
                </a:ext>
              </a:extLst>
            </p:cNvPr>
            <p:cNvSpPr/>
            <p:nvPr/>
          </p:nvSpPr>
          <p:spPr>
            <a:xfrm flipH="1" flipV="1">
              <a:off x="949126" y="3179879"/>
              <a:ext cx="0" cy="313928"/>
            </a:xfrm>
            <a:prstGeom prst="line">
              <a:avLst/>
            </a:prstGeom>
            <a:ln w="25400">
              <a:solidFill>
                <a:srgbClr val="639EF4"/>
              </a:solidFill>
              <a:miter/>
            </a:ln>
          </p:spPr>
          <p:txBody>
            <a:bodyPr lIns="45718" tIns="45718" rIns="45718" bIns="45718"/>
            <a:lstStyle/>
            <a:p>
              <a:pPr>
                <a:lnSpc>
                  <a:spcPct val="100000"/>
                </a:lnSpc>
                <a:defRPr sz="1800">
                  <a:solidFill>
                    <a:srgbClr val="000000"/>
                  </a:solidFill>
                </a:defRPr>
              </a:pPr>
              <a:endParaRPr sz="1600" dirty="0"/>
            </a:p>
          </p:txBody>
        </p:sp>
        <p:sp>
          <p:nvSpPr>
            <p:cNvPr id="20" name="流程图: 接点 19">
              <a:extLst>
                <a:ext uri="{FF2B5EF4-FFF2-40B4-BE49-F238E27FC236}">
                  <a16:creationId xmlns:a16="http://schemas.microsoft.com/office/drawing/2014/main" id="{D3AD0028-CAAD-48A0-AC3C-FB94565EA630}"/>
                </a:ext>
              </a:extLst>
            </p:cNvPr>
            <p:cNvSpPr/>
            <p:nvPr/>
          </p:nvSpPr>
          <p:spPr>
            <a:xfrm>
              <a:off x="927773" y="3497120"/>
              <a:ext cx="45719" cy="45719"/>
            </a:xfrm>
            <a:prstGeom prst="flowChartConnector">
              <a:avLst/>
            </a:prstGeom>
            <a:solidFill>
              <a:srgbClr val="639EF4"/>
            </a:solidFill>
            <a:ln w="25400" cap="flat">
              <a:solidFill>
                <a:srgbClr val="639EF4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endParaRPr>
            </a:p>
          </p:txBody>
        </p:sp>
      </p:grpSp>
      <p:sp>
        <p:nvSpPr>
          <p:cNvPr id="21" name="文本框 23">
            <a:extLst>
              <a:ext uri="{FF2B5EF4-FFF2-40B4-BE49-F238E27FC236}">
                <a16:creationId xmlns:a16="http://schemas.microsoft.com/office/drawing/2014/main" id="{14ABC292-B396-4755-8AFC-E658D69C0D64}"/>
              </a:ext>
            </a:extLst>
          </p:cNvPr>
          <p:cNvSpPr txBox="1"/>
          <p:nvPr/>
        </p:nvSpPr>
        <p:spPr>
          <a:xfrm>
            <a:off x="755443" y="4717493"/>
            <a:ext cx="1860442" cy="313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000">
                <a:solidFill>
                  <a:srgbClr val="262626"/>
                </a:solidFill>
              </a:defRPr>
            </a:lvl1pPr>
          </a:lstStyle>
          <a:p>
            <a:r>
              <a:rPr lang="zh-CN" altLang="en-US" sz="16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6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）插入各类题目</a:t>
            </a:r>
            <a:endParaRPr sz="1600" b="1" dirty="0">
              <a:solidFill>
                <a:srgbClr val="639EF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对话气泡: 圆角矩形 40">
            <a:extLst>
              <a:ext uri="{FF2B5EF4-FFF2-40B4-BE49-F238E27FC236}">
                <a16:creationId xmlns:a16="http://schemas.microsoft.com/office/drawing/2014/main" id="{E776172E-4EA2-4C87-92E5-65B3B11EBA37}"/>
              </a:ext>
            </a:extLst>
          </p:cNvPr>
          <p:cNvSpPr/>
          <p:nvPr/>
        </p:nvSpPr>
        <p:spPr>
          <a:xfrm>
            <a:off x="6594859" y="3563079"/>
            <a:ext cx="1112226" cy="708983"/>
          </a:xfrm>
          <a:prstGeom prst="rect">
            <a:avLst/>
          </a:prstGeom>
          <a:noFill/>
          <a:ln w="19050">
            <a:solidFill>
              <a:srgbClr val="639EF4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639EF4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9491766D-F005-44FB-A0EA-578BF19D8BD6}"/>
              </a:ext>
            </a:extLst>
          </p:cNvPr>
          <p:cNvSpPr txBox="1"/>
          <p:nvPr/>
        </p:nvSpPr>
        <p:spPr>
          <a:xfrm>
            <a:off x="5977298" y="4755292"/>
            <a:ext cx="2099902" cy="9787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2000">
                <a:solidFill>
                  <a:srgbClr val="262626"/>
                </a:solidFill>
              </a:defRPr>
            </a:lvl1pPr>
          </a:lstStyle>
          <a:p>
            <a:r>
              <a:rPr lang="zh-CN" altLang="en-US" sz="16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6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6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）试题制作完成，点击</a:t>
            </a:r>
            <a:r>
              <a:rPr lang="en-US" altLang="zh-CN" sz="16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上传试卷</a:t>
            </a:r>
            <a:r>
              <a:rPr lang="en-US" altLang="zh-CN" sz="16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6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，将试卷由电脑同步到教师手机上预览。</a:t>
            </a:r>
            <a:endParaRPr sz="1600" b="1" dirty="0">
              <a:solidFill>
                <a:srgbClr val="639EF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B623B786-544C-4869-A327-6142A6DDCDED}"/>
              </a:ext>
            </a:extLst>
          </p:cNvPr>
          <p:cNvGrpSpPr/>
          <p:nvPr/>
        </p:nvGrpSpPr>
        <p:grpSpPr>
          <a:xfrm rot="10800000">
            <a:off x="7124701" y="4341610"/>
            <a:ext cx="45719" cy="362960"/>
            <a:chOff x="927773" y="3179879"/>
            <a:chExt cx="45719" cy="362960"/>
          </a:xfrm>
        </p:grpSpPr>
        <p:sp>
          <p:nvSpPr>
            <p:cNvPr id="26" name="直接连接符 15">
              <a:extLst>
                <a:ext uri="{FF2B5EF4-FFF2-40B4-BE49-F238E27FC236}">
                  <a16:creationId xmlns:a16="http://schemas.microsoft.com/office/drawing/2014/main" id="{3D6396D7-38A0-42F6-B3B0-F7D06EA1A509}"/>
                </a:ext>
              </a:extLst>
            </p:cNvPr>
            <p:cNvSpPr/>
            <p:nvPr/>
          </p:nvSpPr>
          <p:spPr>
            <a:xfrm flipH="1" flipV="1">
              <a:off x="949126" y="3179879"/>
              <a:ext cx="0" cy="313928"/>
            </a:xfrm>
            <a:prstGeom prst="line">
              <a:avLst/>
            </a:prstGeom>
            <a:ln w="25400">
              <a:solidFill>
                <a:srgbClr val="639EF4"/>
              </a:solidFill>
              <a:miter/>
            </a:ln>
          </p:spPr>
          <p:txBody>
            <a:bodyPr lIns="45718" tIns="45718" rIns="45718" bIns="45718"/>
            <a:lstStyle/>
            <a:p>
              <a:pPr>
                <a:lnSpc>
                  <a:spcPct val="100000"/>
                </a:lnSpc>
                <a:defRPr sz="1800">
                  <a:solidFill>
                    <a:srgbClr val="000000"/>
                  </a:solidFill>
                </a:defRPr>
              </a:pPr>
              <a:endParaRPr sz="1600" dirty="0"/>
            </a:p>
          </p:txBody>
        </p:sp>
        <p:sp>
          <p:nvSpPr>
            <p:cNvPr id="27" name="流程图: 接点 26">
              <a:extLst>
                <a:ext uri="{FF2B5EF4-FFF2-40B4-BE49-F238E27FC236}">
                  <a16:creationId xmlns:a16="http://schemas.microsoft.com/office/drawing/2014/main" id="{80B8453F-F2AF-4FF3-995A-166E62F98398}"/>
                </a:ext>
              </a:extLst>
            </p:cNvPr>
            <p:cNvSpPr/>
            <p:nvPr/>
          </p:nvSpPr>
          <p:spPr>
            <a:xfrm>
              <a:off x="927773" y="3497120"/>
              <a:ext cx="45719" cy="45719"/>
            </a:xfrm>
            <a:prstGeom prst="flowChartConnector">
              <a:avLst/>
            </a:prstGeom>
            <a:solidFill>
              <a:srgbClr val="639EF4"/>
            </a:solidFill>
            <a:ln w="25400" cap="flat">
              <a:solidFill>
                <a:srgbClr val="639EF4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endParaRPr>
            </a:p>
          </p:txBody>
        </p:sp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FFC09A3F-5247-44C4-88D1-E6DC0722E070}"/>
              </a:ext>
            </a:extLst>
          </p:cNvPr>
          <p:cNvGrpSpPr/>
          <p:nvPr/>
        </p:nvGrpSpPr>
        <p:grpSpPr>
          <a:xfrm>
            <a:off x="-402324" y="187990"/>
            <a:ext cx="6173266" cy="900000"/>
            <a:chOff x="-402324" y="187990"/>
            <a:chExt cx="6173266" cy="900000"/>
          </a:xfrm>
        </p:grpSpPr>
        <p:sp>
          <p:nvSpPr>
            <p:cNvPr id="29" name="标题 1">
              <a:extLst>
                <a:ext uri="{FF2B5EF4-FFF2-40B4-BE49-F238E27FC236}">
                  <a16:creationId xmlns:a16="http://schemas.microsoft.com/office/drawing/2014/main" id="{74369CFA-BA07-45F8-9A8D-56786B48A39D}"/>
                </a:ext>
              </a:extLst>
            </p:cNvPr>
            <p:cNvSpPr txBox="1"/>
            <p:nvPr/>
          </p:nvSpPr>
          <p:spPr>
            <a:xfrm>
              <a:off x="715627" y="239074"/>
              <a:ext cx="5055315" cy="79783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45719" rIns="45719" anchor="ctr">
              <a:normAutofit/>
            </a:bodyPr>
            <a:lstStyle>
              <a:lvl1pPr>
                <a:lnSpc>
                  <a:spcPct val="90000"/>
                </a:lnSpc>
                <a:defRPr sz="3200">
                  <a:solidFill>
                    <a:srgbClr val="639EF4"/>
                  </a:solidFill>
                  <a:latin typeface="Microsoft YaHei"/>
                  <a:ea typeface="Microsoft YaHei"/>
                  <a:cs typeface="Microsoft YaHei"/>
                  <a:sym typeface="Microsoft YaHei"/>
                </a:defRPr>
              </a:lvl1pPr>
            </a:lstStyle>
            <a:p>
              <a:r>
                <a:rPr lang="zh-CN" altLang="en-US" sz="2800" b="1" dirty="0"/>
                <a:t>教师布置课后作业</a:t>
              </a:r>
              <a:endParaRPr sz="2800" b="1" dirty="0"/>
            </a:p>
          </p:txBody>
        </p:sp>
        <p:sp>
          <p:nvSpPr>
            <p:cNvPr id="30" name="圆角矩形 19">
              <a:extLst>
                <a:ext uri="{FF2B5EF4-FFF2-40B4-BE49-F238E27FC236}">
                  <a16:creationId xmlns:a16="http://schemas.microsoft.com/office/drawing/2014/main" id="{F9F3A767-B83F-472A-A261-C1E2773600E1}"/>
                </a:ext>
              </a:extLst>
            </p:cNvPr>
            <p:cNvSpPr/>
            <p:nvPr/>
          </p:nvSpPr>
          <p:spPr>
            <a:xfrm rot="8056695">
              <a:off x="-402324" y="187990"/>
              <a:ext cx="900000" cy="900000"/>
            </a:xfrm>
            <a:prstGeom prst="roundRect">
              <a:avLst>
                <a:gd name="adj" fmla="val 15788"/>
              </a:avLst>
            </a:prstGeom>
            <a:gradFill>
              <a:gsLst>
                <a:gs pos="0">
                  <a:srgbClr val="639EF4"/>
                </a:gs>
                <a:gs pos="80000">
                  <a:srgbClr val="00B050">
                    <a:alpha val="80000"/>
                  </a:srgbClr>
                </a:gs>
              </a:gsLst>
              <a:lin ang="5400000" scaled="1"/>
            </a:gra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endParaRPr>
            </a:p>
          </p:txBody>
        </p: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83AC537D-7B17-4679-9954-EC77D39D801E}"/>
                </a:ext>
              </a:extLst>
            </p:cNvPr>
            <p:cNvSpPr txBox="1"/>
            <p:nvPr/>
          </p:nvSpPr>
          <p:spPr>
            <a:xfrm>
              <a:off x="75971" y="337831"/>
              <a:ext cx="463924" cy="5909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36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PingFang SC Regular"/>
                </a:rPr>
                <a:t>1</a:t>
              </a:r>
              <a:endParaRPr kumimoji="0" lang="zh-CN" altLang="en-US" sz="3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PingFang SC Regular"/>
              </a:endParaRPr>
            </a:p>
          </p:txBody>
        </p:sp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C649175B-848D-4A4E-8234-8D0BA8BDE42C}"/>
              </a:ext>
            </a:extLst>
          </p:cNvPr>
          <p:cNvGrpSpPr/>
          <p:nvPr/>
        </p:nvGrpSpPr>
        <p:grpSpPr>
          <a:xfrm>
            <a:off x="8697508" y="1274336"/>
            <a:ext cx="2540077" cy="5160790"/>
            <a:chOff x="8774353" y="1716125"/>
            <a:chExt cx="2540077" cy="5160790"/>
          </a:xfrm>
        </p:grpSpPr>
        <p:pic>
          <p:nvPicPr>
            <p:cNvPr id="32" name="图片 9" descr="图片 9">
              <a:extLst>
                <a:ext uri="{FF2B5EF4-FFF2-40B4-BE49-F238E27FC236}">
                  <a16:creationId xmlns:a16="http://schemas.microsoft.com/office/drawing/2014/main" id="{B144628F-460F-47C1-98EB-C6330FA614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74353" y="1716125"/>
              <a:ext cx="2540077" cy="51607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CD0B98B3-E31B-498C-AD5A-04FF3FF304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5326" y="2345008"/>
              <a:ext cx="2217845" cy="3891569"/>
            </a:xfrm>
            <a:prstGeom prst="rect">
              <a:avLst/>
            </a:prstGeom>
          </p:spPr>
        </p:pic>
      </p:grpSp>
      <p:sp>
        <p:nvSpPr>
          <p:cNvPr id="35" name="矩形 34">
            <a:extLst>
              <a:ext uri="{FF2B5EF4-FFF2-40B4-BE49-F238E27FC236}">
                <a16:creationId xmlns:a16="http://schemas.microsoft.com/office/drawing/2014/main" id="{013CBACA-71D1-44AF-A73B-A4D8A2AC0CF3}"/>
              </a:ext>
            </a:extLst>
          </p:cNvPr>
          <p:cNvSpPr/>
          <p:nvPr/>
        </p:nvSpPr>
        <p:spPr>
          <a:xfrm>
            <a:off x="5188437" y="1739259"/>
            <a:ext cx="3165450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1600">
                <a:solidFill>
                  <a:srgbClr val="595959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pPr>
            <a:r>
              <a:rPr lang="zh-CN" altLang="en-US" sz="16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6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6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）教师预览后，可以直接发送给学生，也可以在课堂授课时从试题库中调取，进行随堂考试。</a:t>
            </a:r>
          </a:p>
        </p:txBody>
      </p:sp>
      <p:sp>
        <p:nvSpPr>
          <p:cNvPr id="36" name="对话气泡: 圆角矩形 40">
            <a:extLst>
              <a:ext uri="{FF2B5EF4-FFF2-40B4-BE49-F238E27FC236}">
                <a16:creationId xmlns:a16="http://schemas.microsoft.com/office/drawing/2014/main" id="{1D5A9112-5FF0-4E59-90FE-796A3F47DF12}"/>
              </a:ext>
            </a:extLst>
          </p:cNvPr>
          <p:cNvSpPr/>
          <p:nvPr/>
        </p:nvSpPr>
        <p:spPr>
          <a:xfrm>
            <a:off x="8895876" y="2351591"/>
            <a:ext cx="2180450" cy="3069427"/>
          </a:xfrm>
          <a:prstGeom prst="rect">
            <a:avLst/>
          </a:prstGeom>
          <a:noFill/>
          <a:ln w="19050">
            <a:solidFill>
              <a:srgbClr val="639EF4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639EF4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5BD7CFED-355C-41A2-8639-121A7A4ECBE7}"/>
              </a:ext>
            </a:extLst>
          </p:cNvPr>
          <p:cNvGrpSpPr/>
          <p:nvPr/>
        </p:nvGrpSpPr>
        <p:grpSpPr>
          <a:xfrm rot="16200000">
            <a:off x="8610908" y="2406070"/>
            <a:ext cx="45719" cy="362960"/>
            <a:chOff x="927773" y="3179879"/>
            <a:chExt cx="45719" cy="362960"/>
          </a:xfrm>
        </p:grpSpPr>
        <p:sp>
          <p:nvSpPr>
            <p:cNvPr id="38" name="直接连接符 15">
              <a:extLst>
                <a:ext uri="{FF2B5EF4-FFF2-40B4-BE49-F238E27FC236}">
                  <a16:creationId xmlns:a16="http://schemas.microsoft.com/office/drawing/2014/main" id="{DC9F07BB-57B9-4A25-ACBA-221BC51CDBF0}"/>
                </a:ext>
              </a:extLst>
            </p:cNvPr>
            <p:cNvSpPr/>
            <p:nvPr/>
          </p:nvSpPr>
          <p:spPr>
            <a:xfrm flipH="1" flipV="1">
              <a:off x="949126" y="3179879"/>
              <a:ext cx="0" cy="313928"/>
            </a:xfrm>
            <a:prstGeom prst="line">
              <a:avLst/>
            </a:prstGeom>
            <a:ln w="25400">
              <a:solidFill>
                <a:srgbClr val="639EF4"/>
              </a:solidFill>
              <a:miter/>
            </a:ln>
          </p:spPr>
          <p:txBody>
            <a:bodyPr lIns="45718" tIns="45718" rIns="45718" bIns="45718"/>
            <a:lstStyle/>
            <a:p>
              <a:pPr>
                <a:lnSpc>
                  <a:spcPct val="100000"/>
                </a:lnSpc>
                <a:defRPr sz="1800">
                  <a:solidFill>
                    <a:srgbClr val="000000"/>
                  </a:solidFill>
                </a:defRPr>
              </a:pPr>
              <a:endParaRPr sz="1600" dirty="0"/>
            </a:p>
          </p:txBody>
        </p:sp>
        <p:sp>
          <p:nvSpPr>
            <p:cNvPr id="39" name="流程图: 接点 38">
              <a:extLst>
                <a:ext uri="{FF2B5EF4-FFF2-40B4-BE49-F238E27FC236}">
                  <a16:creationId xmlns:a16="http://schemas.microsoft.com/office/drawing/2014/main" id="{973F1426-9F78-4D99-A37E-F269E08059A1}"/>
                </a:ext>
              </a:extLst>
            </p:cNvPr>
            <p:cNvSpPr/>
            <p:nvPr/>
          </p:nvSpPr>
          <p:spPr>
            <a:xfrm>
              <a:off x="927773" y="3497120"/>
              <a:ext cx="45719" cy="45719"/>
            </a:xfrm>
            <a:prstGeom prst="flowChartConnector">
              <a:avLst/>
            </a:prstGeom>
            <a:solidFill>
              <a:srgbClr val="639EF4"/>
            </a:solidFill>
            <a:ln w="25400" cap="flat">
              <a:solidFill>
                <a:srgbClr val="639EF4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endParaRPr>
            </a:p>
          </p:txBody>
        </p:sp>
      </p:grpSp>
      <p:sp>
        <p:nvSpPr>
          <p:cNvPr id="40" name="对话气泡: 圆角矩形 40">
            <a:extLst>
              <a:ext uri="{FF2B5EF4-FFF2-40B4-BE49-F238E27FC236}">
                <a16:creationId xmlns:a16="http://schemas.microsoft.com/office/drawing/2014/main" id="{702B13B2-7CD6-4888-8888-F583A0C3D981}"/>
              </a:ext>
            </a:extLst>
          </p:cNvPr>
          <p:cNvSpPr/>
          <p:nvPr/>
        </p:nvSpPr>
        <p:spPr>
          <a:xfrm>
            <a:off x="3267890" y="3563079"/>
            <a:ext cx="478823" cy="708983"/>
          </a:xfrm>
          <a:prstGeom prst="rect">
            <a:avLst/>
          </a:prstGeom>
          <a:noFill/>
          <a:ln w="19050">
            <a:solidFill>
              <a:srgbClr val="639EF4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639EF4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DACCBC7E-BEA1-48A8-87BB-745473FA549B}"/>
              </a:ext>
            </a:extLst>
          </p:cNvPr>
          <p:cNvSpPr/>
          <p:nvPr/>
        </p:nvSpPr>
        <p:spPr>
          <a:xfrm>
            <a:off x="2509118" y="2323686"/>
            <a:ext cx="2347709" cy="7571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 sz="1600">
                <a:solidFill>
                  <a:srgbClr val="595959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pPr>
            <a:r>
              <a:rPr lang="zh-CN" altLang="en-US" sz="1600" b="1" dirty="0">
                <a:solidFill>
                  <a:srgbClr val="FF7D7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温馨提示：</a:t>
            </a:r>
            <a:endParaRPr lang="en-US" altLang="zh-CN" sz="1600" b="1" dirty="0">
              <a:solidFill>
                <a:srgbClr val="FF7D7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defRPr sz="1600">
                <a:solidFill>
                  <a:srgbClr val="595959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pPr>
            <a:r>
              <a:rPr lang="zh-CN" altLang="en-US" sz="1600" dirty="0">
                <a:solidFill>
                  <a:srgbClr val="FF7D7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教师也可以利用</a:t>
            </a:r>
            <a:r>
              <a:rPr lang="en-US" altLang="zh-CN" sz="1600" dirty="0">
                <a:solidFill>
                  <a:srgbClr val="FF7D7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 dirty="0">
                <a:solidFill>
                  <a:srgbClr val="FF7D7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批量导入</a:t>
            </a:r>
            <a:r>
              <a:rPr lang="en-US" altLang="zh-CN" sz="1600" dirty="0">
                <a:solidFill>
                  <a:srgbClr val="FF7D7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600" dirty="0">
                <a:solidFill>
                  <a:srgbClr val="FF7D7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，快速制作题目</a:t>
            </a:r>
          </a:p>
        </p:txBody>
      </p: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C6EFA135-896B-4D1D-8AC9-FDDBB30FF8EA}"/>
              </a:ext>
            </a:extLst>
          </p:cNvPr>
          <p:cNvGrpSpPr/>
          <p:nvPr/>
        </p:nvGrpSpPr>
        <p:grpSpPr>
          <a:xfrm>
            <a:off x="3661620" y="3121810"/>
            <a:ext cx="45719" cy="362960"/>
            <a:chOff x="927773" y="3179879"/>
            <a:chExt cx="45719" cy="362960"/>
          </a:xfrm>
        </p:grpSpPr>
        <p:sp>
          <p:nvSpPr>
            <p:cNvPr id="46" name="直接连接符 15">
              <a:extLst>
                <a:ext uri="{FF2B5EF4-FFF2-40B4-BE49-F238E27FC236}">
                  <a16:creationId xmlns:a16="http://schemas.microsoft.com/office/drawing/2014/main" id="{474CB8D0-B3DC-44A8-81D4-D14B637124ED}"/>
                </a:ext>
              </a:extLst>
            </p:cNvPr>
            <p:cNvSpPr/>
            <p:nvPr/>
          </p:nvSpPr>
          <p:spPr>
            <a:xfrm flipH="1" flipV="1">
              <a:off x="949126" y="3179879"/>
              <a:ext cx="0" cy="313928"/>
            </a:xfrm>
            <a:prstGeom prst="line">
              <a:avLst/>
            </a:prstGeom>
            <a:ln w="25400">
              <a:solidFill>
                <a:srgbClr val="639EF4"/>
              </a:solidFill>
              <a:miter/>
            </a:ln>
          </p:spPr>
          <p:txBody>
            <a:bodyPr lIns="45718" tIns="45718" rIns="45718" bIns="45718"/>
            <a:lstStyle/>
            <a:p>
              <a:pPr>
                <a:lnSpc>
                  <a:spcPct val="100000"/>
                </a:lnSpc>
                <a:defRPr sz="1800">
                  <a:solidFill>
                    <a:srgbClr val="000000"/>
                  </a:solidFill>
                </a:defRPr>
              </a:pPr>
              <a:endParaRPr sz="1600" dirty="0"/>
            </a:p>
          </p:txBody>
        </p:sp>
        <p:sp>
          <p:nvSpPr>
            <p:cNvPr id="47" name="流程图: 接点 46">
              <a:extLst>
                <a:ext uri="{FF2B5EF4-FFF2-40B4-BE49-F238E27FC236}">
                  <a16:creationId xmlns:a16="http://schemas.microsoft.com/office/drawing/2014/main" id="{64E7579C-A731-417E-8A9B-6260A56D3A21}"/>
                </a:ext>
              </a:extLst>
            </p:cNvPr>
            <p:cNvSpPr/>
            <p:nvPr/>
          </p:nvSpPr>
          <p:spPr>
            <a:xfrm>
              <a:off x="927773" y="3497120"/>
              <a:ext cx="45719" cy="45719"/>
            </a:xfrm>
            <a:prstGeom prst="flowChartConnector">
              <a:avLst/>
            </a:prstGeom>
            <a:solidFill>
              <a:srgbClr val="639EF4"/>
            </a:solidFill>
            <a:ln w="25400" cap="flat">
              <a:solidFill>
                <a:srgbClr val="639EF4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764302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>
            <a:extLst>
              <a:ext uri="{FF2B5EF4-FFF2-40B4-BE49-F238E27FC236}">
                <a16:creationId xmlns:a16="http://schemas.microsoft.com/office/drawing/2014/main" id="{0D9A2176-432F-4C72-B237-390F20191A1E}"/>
              </a:ext>
            </a:extLst>
          </p:cNvPr>
          <p:cNvSpPr txBox="1"/>
          <p:nvPr/>
        </p:nvSpPr>
        <p:spPr>
          <a:xfrm>
            <a:off x="532747" y="351106"/>
            <a:ext cx="2500013" cy="797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normAutofit/>
          </a:bodyPr>
          <a:lstStyle>
            <a:lvl1pPr>
              <a:lnSpc>
                <a:spcPct val="90000"/>
              </a:lnSpc>
              <a:defRPr sz="3200">
                <a:solidFill>
                  <a:srgbClr val="639EF4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r>
              <a:rPr lang="zh-CN" altLang="en-US" sz="2800" b="1" dirty="0">
                <a:solidFill>
                  <a:srgbClr val="35C077"/>
                </a:solidFill>
              </a:rPr>
              <a:t>学生完成作业</a:t>
            </a:r>
            <a:endParaRPr sz="2800" b="1" dirty="0">
              <a:solidFill>
                <a:srgbClr val="35C077"/>
              </a:solidFill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FEF1F3BF-4428-406C-8C86-4EB7E15B1E0A}"/>
              </a:ext>
            </a:extLst>
          </p:cNvPr>
          <p:cNvSpPr/>
          <p:nvPr/>
        </p:nvSpPr>
        <p:spPr>
          <a:xfrm>
            <a:off x="594360" y="1036321"/>
            <a:ext cx="2179320" cy="45719"/>
          </a:xfrm>
          <a:prstGeom prst="rect">
            <a:avLst/>
          </a:prstGeom>
          <a:solidFill>
            <a:srgbClr val="35C077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8F266AA-A61C-48F5-8146-323C4972E1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67"/>
          <a:stretch/>
        </p:blipFill>
        <p:spPr>
          <a:xfrm>
            <a:off x="1243965" y="1480082"/>
            <a:ext cx="2635438" cy="4330170"/>
          </a:xfrm>
          <a:prstGeom prst="rect">
            <a:avLst/>
          </a:prstGeom>
          <a:ln w="12700">
            <a:miter lim="400000"/>
          </a:ln>
          <a:effectLst>
            <a:outerShdw blurRad="127000" rotWithShape="0">
              <a:srgbClr val="000000">
                <a:alpha val="40000"/>
              </a:srgb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E93DDAC-1FC0-47B4-96C6-3081FDF754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26" b="8750"/>
          <a:stretch/>
        </p:blipFill>
        <p:spPr>
          <a:xfrm>
            <a:off x="4884860" y="1480082"/>
            <a:ext cx="2688928" cy="4330170"/>
          </a:xfrm>
          <a:prstGeom prst="rect">
            <a:avLst/>
          </a:prstGeom>
          <a:ln w="12700">
            <a:miter lim="400000"/>
          </a:ln>
          <a:effectLst>
            <a:outerShdw blurRad="127000" rotWithShape="0">
              <a:srgbClr val="000000">
                <a:alpha val="40000"/>
              </a:srgb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2FD37E2-1764-428A-927D-7FD4E21803F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08" b="494"/>
          <a:stretch/>
        </p:blipFill>
        <p:spPr>
          <a:xfrm>
            <a:off x="8579245" y="1480082"/>
            <a:ext cx="2726575" cy="4330170"/>
          </a:xfrm>
          <a:prstGeom prst="rect">
            <a:avLst/>
          </a:prstGeom>
          <a:ln w="12700">
            <a:miter lim="400000"/>
          </a:ln>
          <a:effectLst>
            <a:outerShdw blurRad="127000" rotWithShape="0">
              <a:srgbClr val="000000">
                <a:alpha val="40000"/>
              </a:srgbClr>
            </a:outerShdw>
          </a:effectLst>
        </p:spPr>
      </p:pic>
      <p:sp>
        <p:nvSpPr>
          <p:cNvPr id="14" name="对话气泡: 圆角矩形 40">
            <a:extLst>
              <a:ext uri="{FF2B5EF4-FFF2-40B4-BE49-F238E27FC236}">
                <a16:creationId xmlns:a16="http://schemas.microsoft.com/office/drawing/2014/main" id="{9E741336-D13B-4ACC-9B02-BD414423A2D5}"/>
              </a:ext>
            </a:extLst>
          </p:cNvPr>
          <p:cNvSpPr/>
          <p:nvPr/>
        </p:nvSpPr>
        <p:spPr>
          <a:xfrm>
            <a:off x="1426279" y="2936183"/>
            <a:ext cx="2270810" cy="2441735"/>
          </a:xfrm>
          <a:prstGeom prst="rect">
            <a:avLst/>
          </a:prstGeom>
          <a:noFill/>
          <a:ln w="19050">
            <a:solidFill>
              <a:srgbClr val="639EF4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639EF4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82771E47-B8A8-460A-A88A-8921D114F9F6}"/>
              </a:ext>
            </a:extLst>
          </p:cNvPr>
          <p:cNvGrpSpPr/>
          <p:nvPr/>
        </p:nvGrpSpPr>
        <p:grpSpPr>
          <a:xfrm rot="10800000">
            <a:off x="2207972" y="5534382"/>
            <a:ext cx="45719" cy="362960"/>
            <a:chOff x="927773" y="3179879"/>
            <a:chExt cx="45719" cy="362960"/>
          </a:xfrm>
        </p:grpSpPr>
        <p:sp>
          <p:nvSpPr>
            <p:cNvPr id="16" name="直接连接符 15">
              <a:extLst>
                <a:ext uri="{FF2B5EF4-FFF2-40B4-BE49-F238E27FC236}">
                  <a16:creationId xmlns:a16="http://schemas.microsoft.com/office/drawing/2014/main" id="{A1F7CD14-EC1A-4825-81FC-B209ACB4F883}"/>
                </a:ext>
              </a:extLst>
            </p:cNvPr>
            <p:cNvSpPr/>
            <p:nvPr/>
          </p:nvSpPr>
          <p:spPr>
            <a:xfrm flipH="1" flipV="1">
              <a:off x="949126" y="3179879"/>
              <a:ext cx="0" cy="313928"/>
            </a:xfrm>
            <a:prstGeom prst="line">
              <a:avLst/>
            </a:prstGeom>
            <a:ln w="25400">
              <a:solidFill>
                <a:srgbClr val="639EF4"/>
              </a:solidFill>
              <a:miter/>
            </a:ln>
          </p:spPr>
          <p:txBody>
            <a:bodyPr lIns="45718" tIns="45718" rIns="45718" bIns="45718"/>
            <a:lstStyle/>
            <a:p>
              <a:pPr>
                <a:lnSpc>
                  <a:spcPct val="100000"/>
                </a:lnSpc>
                <a:defRPr sz="1800">
                  <a:solidFill>
                    <a:srgbClr val="000000"/>
                  </a:solidFill>
                </a:defRPr>
              </a:pPr>
              <a:endParaRPr sz="1600" dirty="0"/>
            </a:p>
          </p:txBody>
        </p:sp>
        <p:sp>
          <p:nvSpPr>
            <p:cNvPr id="17" name="流程图: 接点 16">
              <a:extLst>
                <a:ext uri="{FF2B5EF4-FFF2-40B4-BE49-F238E27FC236}">
                  <a16:creationId xmlns:a16="http://schemas.microsoft.com/office/drawing/2014/main" id="{6556E566-A328-4B8E-968C-8557EB8FB55B}"/>
                </a:ext>
              </a:extLst>
            </p:cNvPr>
            <p:cNvSpPr/>
            <p:nvPr/>
          </p:nvSpPr>
          <p:spPr>
            <a:xfrm>
              <a:off x="927773" y="3497120"/>
              <a:ext cx="45719" cy="45719"/>
            </a:xfrm>
            <a:prstGeom prst="flowChartConnector">
              <a:avLst/>
            </a:prstGeom>
            <a:solidFill>
              <a:srgbClr val="639EF4"/>
            </a:solidFill>
            <a:ln w="25400" cap="flat">
              <a:solidFill>
                <a:srgbClr val="639EF4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endParaRPr>
            </a:p>
          </p:txBody>
        </p:sp>
      </p:grpSp>
      <p:sp>
        <p:nvSpPr>
          <p:cNvPr id="18" name="文本框 23">
            <a:extLst>
              <a:ext uri="{FF2B5EF4-FFF2-40B4-BE49-F238E27FC236}">
                <a16:creationId xmlns:a16="http://schemas.microsoft.com/office/drawing/2014/main" id="{4F479593-169F-4BDA-8569-EDF5C7735FE6}"/>
              </a:ext>
            </a:extLst>
          </p:cNvPr>
          <p:cNvSpPr txBox="1"/>
          <p:nvPr/>
        </p:nvSpPr>
        <p:spPr>
          <a:xfrm>
            <a:off x="1016322" y="6047567"/>
            <a:ext cx="3090723" cy="5355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2000">
                <a:solidFill>
                  <a:srgbClr val="262626"/>
                </a:solidFill>
              </a:defRPr>
            </a:lvl1pPr>
          </a:lstStyle>
          <a:p>
            <a:r>
              <a:rPr lang="zh-CN" altLang="en-US" sz="16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6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）教师发送作业后，学生微信</a:t>
            </a:r>
            <a:r>
              <a:rPr lang="en-US" altLang="zh-CN" sz="16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6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雨课堂收到</a:t>
            </a:r>
            <a:r>
              <a:rPr lang="en-US" altLang="zh-CN" sz="16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作业提交提醒</a:t>
            </a:r>
            <a:r>
              <a:rPr lang="en-US" altLang="zh-CN" sz="16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endParaRPr sz="1600" b="1" dirty="0">
              <a:solidFill>
                <a:srgbClr val="639EF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对话气泡: 圆角矩形 40">
            <a:extLst>
              <a:ext uri="{FF2B5EF4-FFF2-40B4-BE49-F238E27FC236}">
                <a16:creationId xmlns:a16="http://schemas.microsoft.com/office/drawing/2014/main" id="{9DD524D4-DB86-49E2-9713-36A4AC149210}"/>
              </a:ext>
            </a:extLst>
          </p:cNvPr>
          <p:cNvSpPr/>
          <p:nvPr/>
        </p:nvSpPr>
        <p:spPr>
          <a:xfrm>
            <a:off x="5134907" y="5286374"/>
            <a:ext cx="2270810" cy="523877"/>
          </a:xfrm>
          <a:prstGeom prst="rect">
            <a:avLst/>
          </a:prstGeom>
          <a:noFill/>
          <a:ln w="19050">
            <a:solidFill>
              <a:srgbClr val="639EF4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639EF4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7C07AD9C-90EB-4EAF-A3A5-3B56D0C5A422}"/>
              </a:ext>
            </a:extLst>
          </p:cNvPr>
          <p:cNvGrpSpPr/>
          <p:nvPr/>
        </p:nvGrpSpPr>
        <p:grpSpPr>
          <a:xfrm rot="10800000">
            <a:off x="7259165" y="5646507"/>
            <a:ext cx="45719" cy="362960"/>
            <a:chOff x="927773" y="3179879"/>
            <a:chExt cx="45719" cy="362960"/>
          </a:xfrm>
        </p:grpSpPr>
        <p:sp>
          <p:nvSpPr>
            <p:cNvPr id="21" name="直接连接符 20">
              <a:extLst>
                <a:ext uri="{FF2B5EF4-FFF2-40B4-BE49-F238E27FC236}">
                  <a16:creationId xmlns:a16="http://schemas.microsoft.com/office/drawing/2014/main" id="{D9D776ED-339F-46EB-AF19-950645C76F63}"/>
                </a:ext>
              </a:extLst>
            </p:cNvPr>
            <p:cNvSpPr/>
            <p:nvPr/>
          </p:nvSpPr>
          <p:spPr>
            <a:xfrm flipH="1" flipV="1">
              <a:off x="949126" y="3179879"/>
              <a:ext cx="0" cy="313928"/>
            </a:xfrm>
            <a:prstGeom prst="line">
              <a:avLst/>
            </a:prstGeom>
            <a:ln w="25400">
              <a:solidFill>
                <a:srgbClr val="639EF4"/>
              </a:solidFill>
              <a:miter/>
            </a:ln>
          </p:spPr>
          <p:txBody>
            <a:bodyPr lIns="45718" tIns="45718" rIns="45718" bIns="45718"/>
            <a:lstStyle/>
            <a:p>
              <a:pPr>
                <a:lnSpc>
                  <a:spcPct val="100000"/>
                </a:lnSpc>
                <a:defRPr sz="1800">
                  <a:solidFill>
                    <a:srgbClr val="000000"/>
                  </a:solidFill>
                </a:defRPr>
              </a:pPr>
              <a:endParaRPr sz="1600" dirty="0"/>
            </a:p>
          </p:txBody>
        </p:sp>
        <p:sp>
          <p:nvSpPr>
            <p:cNvPr id="22" name="流程图: 接点 21">
              <a:extLst>
                <a:ext uri="{FF2B5EF4-FFF2-40B4-BE49-F238E27FC236}">
                  <a16:creationId xmlns:a16="http://schemas.microsoft.com/office/drawing/2014/main" id="{88FADF65-7382-4E38-A7A1-253496FD8DCE}"/>
                </a:ext>
              </a:extLst>
            </p:cNvPr>
            <p:cNvSpPr/>
            <p:nvPr/>
          </p:nvSpPr>
          <p:spPr>
            <a:xfrm>
              <a:off x="927773" y="3497120"/>
              <a:ext cx="45719" cy="45719"/>
            </a:xfrm>
            <a:prstGeom prst="flowChartConnector">
              <a:avLst/>
            </a:prstGeom>
            <a:solidFill>
              <a:srgbClr val="639EF4"/>
            </a:solidFill>
            <a:ln w="25400" cap="flat">
              <a:solidFill>
                <a:srgbClr val="639EF4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endParaRPr>
            </a:p>
          </p:txBody>
        </p:sp>
      </p:grpSp>
      <p:sp>
        <p:nvSpPr>
          <p:cNvPr id="23" name="文本框 23">
            <a:extLst>
              <a:ext uri="{FF2B5EF4-FFF2-40B4-BE49-F238E27FC236}">
                <a16:creationId xmlns:a16="http://schemas.microsoft.com/office/drawing/2014/main" id="{A00C86BF-F0B5-4687-917C-65DEA68E87D7}"/>
              </a:ext>
            </a:extLst>
          </p:cNvPr>
          <p:cNvSpPr txBox="1"/>
          <p:nvPr/>
        </p:nvSpPr>
        <p:spPr>
          <a:xfrm>
            <a:off x="4863986" y="6055888"/>
            <a:ext cx="2709802" cy="313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2000">
                <a:solidFill>
                  <a:srgbClr val="262626"/>
                </a:solidFill>
              </a:defRPr>
            </a:lvl1pPr>
          </a:lstStyle>
          <a:p>
            <a:r>
              <a:rPr lang="zh-CN" altLang="en-US" sz="16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6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）学生点击</a:t>
            </a:r>
            <a:r>
              <a:rPr lang="en-US" altLang="zh-CN" sz="16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开始作答</a:t>
            </a:r>
            <a:r>
              <a:rPr lang="en-US" altLang="zh-CN" sz="16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endParaRPr sz="1600" b="1" dirty="0">
              <a:solidFill>
                <a:srgbClr val="639EF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对话气泡: 圆角矩形 40">
            <a:extLst>
              <a:ext uri="{FF2B5EF4-FFF2-40B4-BE49-F238E27FC236}">
                <a16:creationId xmlns:a16="http://schemas.microsoft.com/office/drawing/2014/main" id="{19AE8C60-2999-44C1-9E74-857C0C8FEEBE}"/>
              </a:ext>
            </a:extLst>
          </p:cNvPr>
          <p:cNvSpPr/>
          <p:nvPr/>
        </p:nvSpPr>
        <p:spPr>
          <a:xfrm>
            <a:off x="8824257" y="5404607"/>
            <a:ext cx="2270810" cy="523877"/>
          </a:xfrm>
          <a:prstGeom prst="rect">
            <a:avLst/>
          </a:prstGeom>
          <a:noFill/>
          <a:ln w="19050">
            <a:solidFill>
              <a:srgbClr val="639EF4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639EF4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BE3FFBBB-9E22-41F0-8BC4-127D540A1634}"/>
              </a:ext>
            </a:extLst>
          </p:cNvPr>
          <p:cNvGrpSpPr/>
          <p:nvPr/>
        </p:nvGrpSpPr>
        <p:grpSpPr>
          <a:xfrm rot="10800000">
            <a:off x="10898832" y="5692928"/>
            <a:ext cx="45719" cy="362960"/>
            <a:chOff x="927773" y="3179879"/>
            <a:chExt cx="45719" cy="362960"/>
          </a:xfrm>
        </p:grpSpPr>
        <p:sp>
          <p:nvSpPr>
            <p:cNvPr id="27" name="直接连接符 26">
              <a:extLst>
                <a:ext uri="{FF2B5EF4-FFF2-40B4-BE49-F238E27FC236}">
                  <a16:creationId xmlns:a16="http://schemas.microsoft.com/office/drawing/2014/main" id="{459FFC51-CED5-4718-91B1-4C3667F08E18}"/>
                </a:ext>
              </a:extLst>
            </p:cNvPr>
            <p:cNvSpPr/>
            <p:nvPr/>
          </p:nvSpPr>
          <p:spPr>
            <a:xfrm flipH="1" flipV="1">
              <a:off x="949126" y="3179879"/>
              <a:ext cx="0" cy="313928"/>
            </a:xfrm>
            <a:prstGeom prst="line">
              <a:avLst/>
            </a:prstGeom>
            <a:ln w="25400">
              <a:solidFill>
                <a:srgbClr val="639EF4"/>
              </a:solidFill>
              <a:miter/>
            </a:ln>
          </p:spPr>
          <p:txBody>
            <a:bodyPr lIns="45718" tIns="45718" rIns="45718" bIns="45718"/>
            <a:lstStyle/>
            <a:p>
              <a:pPr>
                <a:lnSpc>
                  <a:spcPct val="100000"/>
                </a:lnSpc>
                <a:defRPr sz="1800">
                  <a:solidFill>
                    <a:srgbClr val="000000"/>
                  </a:solidFill>
                </a:defRPr>
              </a:pPr>
              <a:endParaRPr sz="1600" dirty="0"/>
            </a:p>
          </p:txBody>
        </p:sp>
        <p:sp>
          <p:nvSpPr>
            <p:cNvPr id="28" name="流程图: 接点 27">
              <a:extLst>
                <a:ext uri="{FF2B5EF4-FFF2-40B4-BE49-F238E27FC236}">
                  <a16:creationId xmlns:a16="http://schemas.microsoft.com/office/drawing/2014/main" id="{C139F382-90E7-4E42-8BC0-E920E9752596}"/>
                </a:ext>
              </a:extLst>
            </p:cNvPr>
            <p:cNvSpPr/>
            <p:nvPr/>
          </p:nvSpPr>
          <p:spPr>
            <a:xfrm>
              <a:off x="927773" y="3497120"/>
              <a:ext cx="45719" cy="45719"/>
            </a:xfrm>
            <a:prstGeom prst="flowChartConnector">
              <a:avLst/>
            </a:prstGeom>
            <a:solidFill>
              <a:srgbClr val="639EF4"/>
            </a:solidFill>
            <a:ln w="25400" cap="flat">
              <a:solidFill>
                <a:srgbClr val="639EF4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endParaRPr>
            </a:p>
          </p:txBody>
        </p:sp>
      </p:grpSp>
      <p:sp>
        <p:nvSpPr>
          <p:cNvPr id="32" name="文本框 23">
            <a:extLst>
              <a:ext uri="{FF2B5EF4-FFF2-40B4-BE49-F238E27FC236}">
                <a16:creationId xmlns:a16="http://schemas.microsoft.com/office/drawing/2014/main" id="{F06DC62A-7C02-4232-85B1-4579CD601782}"/>
              </a:ext>
            </a:extLst>
          </p:cNvPr>
          <p:cNvSpPr txBox="1"/>
          <p:nvPr/>
        </p:nvSpPr>
        <p:spPr>
          <a:xfrm>
            <a:off x="8829749" y="6046528"/>
            <a:ext cx="2345929" cy="5355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2000">
                <a:solidFill>
                  <a:srgbClr val="262626"/>
                </a:solidFill>
              </a:defRPr>
            </a:lvl1pPr>
          </a:lstStyle>
          <a:p>
            <a:r>
              <a:rPr lang="zh-CN" altLang="en-US" sz="16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6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6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）作答完成后，点击</a:t>
            </a:r>
            <a:r>
              <a:rPr lang="en-US" altLang="zh-CN" sz="16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去交卷</a:t>
            </a:r>
            <a:r>
              <a:rPr lang="en-US" altLang="zh-CN" sz="16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6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提交。</a:t>
            </a:r>
            <a:endParaRPr sz="1600" b="1" dirty="0">
              <a:solidFill>
                <a:srgbClr val="639EF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10756943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>
            <a:extLst>
              <a:ext uri="{FF2B5EF4-FFF2-40B4-BE49-F238E27FC236}">
                <a16:creationId xmlns:a16="http://schemas.microsoft.com/office/drawing/2014/main" id="{F632E4ED-CF0E-46B5-8FD8-5EB83701AB27}"/>
              </a:ext>
            </a:extLst>
          </p:cNvPr>
          <p:cNvSpPr/>
          <p:nvPr/>
        </p:nvSpPr>
        <p:spPr>
          <a:xfrm>
            <a:off x="8029575" y="0"/>
            <a:ext cx="4192589" cy="6858000"/>
          </a:xfrm>
          <a:prstGeom prst="rect">
            <a:avLst/>
          </a:prstGeom>
          <a:solidFill>
            <a:srgbClr val="F7F7F7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sp>
        <p:nvSpPr>
          <p:cNvPr id="10" name="标题 1">
            <a:extLst>
              <a:ext uri="{FF2B5EF4-FFF2-40B4-BE49-F238E27FC236}">
                <a16:creationId xmlns:a16="http://schemas.microsoft.com/office/drawing/2014/main" id="{E31D375F-DF63-4EB2-A2F4-8B9A8813C284}"/>
              </a:ext>
            </a:extLst>
          </p:cNvPr>
          <p:cNvSpPr txBox="1"/>
          <p:nvPr/>
        </p:nvSpPr>
        <p:spPr>
          <a:xfrm>
            <a:off x="532747" y="351106"/>
            <a:ext cx="2500013" cy="797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normAutofit/>
          </a:bodyPr>
          <a:lstStyle>
            <a:lvl1pPr>
              <a:lnSpc>
                <a:spcPct val="90000"/>
              </a:lnSpc>
              <a:defRPr sz="3200">
                <a:solidFill>
                  <a:srgbClr val="639EF4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r>
              <a:rPr lang="zh-CN" altLang="en-US" sz="2800" b="1" dirty="0"/>
              <a:t>教师批改作业</a:t>
            </a:r>
            <a:endParaRPr sz="2800" b="1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A49C8858-CCF7-4F3A-AC59-33B52C8226D8}"/>
              </a:ext>
            </a:extLst>
          </p:cNvPr>
          <p:cNvSpPr/>
          <p:nvPr/>
        </p:nvSpPr>
        <p:spPr>
          <a:xfrm>
            <a:off x="594360" y="1036321"/>
            <a:ext cx="2179320" cy="45719"/>
          </a:xfrm>
          <a:prstGeom prst="rect">
            <a:avLst/>
          </a:prstGeom>
          <a:solidFill>
            <a:srgbClr val="639EF4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E590D7C-AD72-4B12-B66C-4241CE077A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9" b="10417"/>
          <a:stretch/>
        </p:blipFill>
        <p:spPr>
          <a:xfrm>
            <a:off x="3003878" y="1624378"/>
            <a:ext cx="2553553" cy="4395422"/>
          </a:xfrm>
          <a:prstGeom prst="rect">
            <a:avLst/>
          </a:prstGeom>
          <a:ln w="12700">
            <a:miter lim="400000"/>
          </a:ln>
          <a:effectLst>
            <a:outerShdw blurRad="127000" rotWithShape="0">
              <a:srgbClr val="000000">
                <a:alpha val="40000"/>
              </a:srgb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C782976-72D3-4CEF-A18E-6BBB3BBE3D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91" b="3648"/>
          <a:stretch/>
        </p:blipFill>
        <p:spPr>
          <a:xfrm>
            <a:off x="5721062" y="1624379"/>
            <a:ext cx="2553019" cy="4395422"/>
          </a:xfrm>
          <a:prstGeom prst="rect">
            <a:avLst/>
          </a:prstGeom>
          <a:ln w="12700">
            <a:miter lim="400000"/>
          </a:ln>
          <a:effectLst>
            <a:outerShdw blurRad="127000" rotWithShape="0">
              <a:srgbClr val="000000">
                <a:alpha val="40000"/>
              </a:srgbClr>
            </a:outerShdw>
          </a:effectLst>
        </p:spPr>
      </p:pic>
      <p:grpSp>
        <p:nvGrpSpPr>
          <p:cNvPr id="19" name="成组">
            <a:extLst>
              <a:ext uri="{FF2B5EF4-FFF2-40B4-BE49-F238E27FC236}">
                <a16:creationId xmlns:a16="http://schemas.microsoft.com/office/drawing/2014/main" id="{B596F14D-5216-490E-9DC3-7F69C714EA86}"/>
              </a:ext>
            </a:extLst>
          </p:cNvPr>
          <p:cNvGrpSpPr/>
          <p:nvPr/>
        </p:nvGrpSpPr>
        <p:grpSpPr>
          <a:xfrm>
            <a:off x="8665507" y="1552295"/>
            <a:ext cx="3165231" cy="2497781"/>
            <a:chOff x="133055" y="-32078"/>
            <a:chExt cx="5588000" cy="2497780"/>
          </a:xfrm>
        </p:grpSpPr>
        <p:sp>
          <p:nvSpPr>
            <p:cNvPr id="20" name="标题 1">
              <a:extLst>
                <a:ext uri="{FF2B5EF4-FFF2-40B4-BE49-F238E27FC236}">
                  <a16:creationId xmlns:a16="http://schemas.microsoft.com/office/drawing/2014/main" id="{6D2B56B1-D935-4489-95F2-7D16EC8EBE97}"/>
                </a:ext>
              </a:extLst>
            </p:cNvPr>
            <p:cNvSpPr txBox="1"/>
            <p:nvPr/>
          </p:nvSpPr>
          <p:spPr>
            <a:xfrm>
              <a:off x="133055" y="-32078"/>
              <a:ext cx="5588000" cy="369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r>
                <a:rPr lang="zh-CN" altLang="en-US" sz="2000" b="1" dirty="0">
                  <a:solidFill>
                    <a:srgbClr val="639EF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教师如何批改学生作业？</a:t>
              </a:r>
              <a:endParaRPr sz="20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标题 1">
              <a:extLst>
                <a:ext uri="{FF2B5EF4-FFF2-40B4-BE49-F238E27FC236}">
                  <a16:creationId xmlns:a16="http://schemas.microsoft.com/office/drawing/2014/main" id="{6069B384-11CC-4E1C-B2F1-F50236E483BA}"/>
                </a:ext>
              </a:extLst>
            </p:cNvPr>
            <p:cNvSpPr txBox="1"/>
            <p:nvPr/>
          </p:nvSpPr>
          <p:spPr>
            <a:xfrm>
              <a:off x="133056" y="557492"/>
              <a:ext cx="5587999" cy="19082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just">
                <a:lnSpc>
                  <a:spcPct val="150000"/>
                </a:lnSpc>
                <a:defRPr sz="1800">
                  <a:solidFill>
                    <a:srgbClr val="5F7D99"/>
                  </a:solidFill>
                </a:defRPr>
              </a:lvl1pPr>
            </a:lstStyle>
            <a:p>
              <a:pPr>
                <a:lnSpc>
                  <a:spcPct val="100000"/>
                </a:lnSpc>
                <a:spcAft>
                  <a:spcPts val="1200"/>
                </a:spcAft>
              </a:pPr>
              <a:r>
                <a:rPr lang="zh-CN" altLang="en-US" sz="14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方法一：手机上批改</a:t>
              </a:r>
              <a:endPara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00000"/>
                </a:lnSpc>
                <a:spcAft>
                  <a:spcPts val="1200"/>
                </a:spcAft>
              </a:pPr>
              <a:r>
                <a:rPr lang="en-US" altLang="zh-CN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</a:t>
              </a:r>
              <a:r>
                <a:rPr lang="zh-CN" altLang="en-US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在雨课堂公众号首页，点击</a:t>
              </a:r>
              <a:r>
                <a:rPr lang="en-US" altLang="zh-CN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【</a:t>
              </a:r>
              <a:r>
                <a:rPr lang="zh-CN" altLang="en-US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我的</a:t>
              </a:r>
              <a:r>
                <a:rPr lang="en-US" altLang="zh-CN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】-【</a:t>
              </a:r>
              <a:r>
                <a:rPr lang="zh-CN" altLang="en-US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课程</a:t>
              </a:r>
              <a:r>
                <a:rPr lang="en-US" altLang="zh-CN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】</a:t>
              </a:r>
              <a:r>
                <a:rPr lang="zh-CN" altLang="en-US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，在</a:t>
              </a:r>
              <a:r>
                <a:rPr lang="en-US" altLang="zh-CN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【</a:t>
              </a:r>
              <a:r>
                <a:rPr lang="zh-CN" altLang="en-US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我教的课</a:t>
              </a:r>
              <a:r>
                <a:rPr lang="en-US" altLang="zh-CN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】</a:t>
              </a:r>
              <a:r>
                <a:rPr lang="zh-CN" altLang="en-US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中，选择需要批改的作业。</a:t>
              </a:r>
              <a:endParaRPr lang="en-US" alt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00000"/>
                </a:lnSpc>
                <a:spcAft>
                  <a:spcPts val="1200"/>
                </a:spcAft>
              </a:pPr>
              <a:r>
                <a:rPr lang="en-US" altLang="zh-CN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</a:t>
              </a:r>
              <a:r>
                <a:rPr lang="zh-CN" altLang="en-US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客观题直接展示学生作答结果，教师点击</a:t>
              </a:r>
              <a:r>
                <a:rPr lang="en-US" altLang="zh-CN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【</a:t>
              </a:r>
              <a:r>
                <a:rPr lang="zh-CN" altLang="en-US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主观题</a:t>
              </a:r>
              <a:r>
                <a:rPr lang="en-US" altLang="zh-CN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】-【</a:t>
              </a:r>
              <a:r>
                <a:rPr lang="zh-CN" altLang="en-US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批改</a:t>
              </a:r>
              <a:r>
                <a:rPr lang="en-US" altLang="zh-CN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】</a:t>
              </a:r>
              <a:r>
                <a:rPr lang="zh-CN" altLang="en-US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，可给学生作答进行打分，填写评语等。</a:t>
              </a:r>
              <a:endParaRPr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B81776C6-DC61-4305-B46F-B351479A68B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" b="13035"/>
          <a:stretch/>
        </p:blipFill>
        <p:spPr>
          <a:xfrm>
            <a:off x="402362" y="1624379"/>
            <a:ext cx="2437885" cy="4395422"/>
          </a:xfrm>
          <a:prstGeom prst="rect">
            <a:avLst/>
          </a:prstGeom>
          <a:ln w="12700">
            <a:miter lim="400000"/>
          </a:ln>
          <a:effectLst>
            <a:outerShdw blurRad="127000" rotWithShape="0">
              <a:srgbClr val="000000">
                <a:alpha val="40000"/>
              </a:srgbClr>
            </a:outerShdw>
          </a:effectLst>
        </p:spPr>
      </p:pic>
      <p:sp>
        <p:nvSpPr>
          <p:cNvPr id="24" name="对话气泡: 圆角矩形 40">
            <a:extLst>
              <a:ext uri="{FF2B5EF4-FFF2-40B4-BE49-F238E27FC236}">
                <a16:creationId xmlns:a16="http://schemas.microsoft.com/office/drawing/2014/main" id="{0F37AFA6-BBDB-4FDF-A77C-20932DDDC513}"/>
              </a:ext>
            </a:extLst>
          </p:cNvPr>
          <p:cNvSpPr/>
          <p:nvPr/>
        </p:nvSpPr>
        <p:spPr>
          <a:xfrm>
            <a:off x="632401" y="4905375"/>
            <a:ext cx="2141279" cy="600076"/>
          </a:xfrm>
          <a:prstGeom prst="rect">
            <a:avLst/>
          </a:prstGeom>
          <a:noFill/>
          <a:ln w="19050">
            <a:solidFill>
              <a:srgbClr val="639EF4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639EF4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" name="标题 1">
            <a:extLst>
              <a:ext uri="{FF2B5EF4-FFF2-40B4-BE49-F238E27FC236}">
                <a16:creationId xmlns:a16="http://schemas.microsoft.com/office/drawing/2014/main" id="{4F629D7D-D646-4E92-AC18-B1196AD6F09D}"/>
              </a:ext>
            </a:extLst>
          </p:cNvPr>
          <p:cNvSpPr txBox="1"/>
          <p:nvPr/>
        </p:nvSpPr>
        <p:spPr>
          <a:xfrm>
            <a:off x="8665507" y="4466751"/>
            <a:ext cx="3165230" cy="14773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 numCol="1" anchor="ctr">
            <a:spAutoFit/>
          </a:bodyPr>
          <a:lstStyle>
            <a:lvl1pPr algn="just">
              <a:lnSpc>
                <a:spcPct val="150000"/>
              </a:lnSpc>
              <a:defRPr sz="1800">
                <a:solidFill>
                  <a:srgbClr val="5F7D99"/>
                </a:solidFill>
              </a:defRPr>
            </a:lvl1pPr>
          </a:lstStyle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方法二：电脑上雨课堂网页版批改</a:t>
            </a:r>
            <a:endParaRPr lang="en-US" altLang="zh-CN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alt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老师们还可以访问</a:t>
            </a:r>
            <a:r>
              <a:rPr lang="en-US" alt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雨课堂网页版</a:t>
            </a:r>
            <a:r>
              <a:rPr lang="en-US" alt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en-US" alt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5"/>
              </a:rPr>
              <a:t>https://www.yuketang.cn/web</a:t>
            </a:r>
            <a:endParaRPr lang="en-US" altLang="zh-CN" sz="1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alt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在网页版中教师还可以对主观题进行圈画批改和添加批注等。</a:t>
            </a:r>
            <a:endParaRPr sz="1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28723079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432FD1D-398E-1841-998E-ABEC33AEE25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75"/>
          <a:stretch/>
        </p:blipFill>
        <p:spPr>
          <a:xfrm>
            <a:off x="3487654" y="2702225"/>
            <a:ext cx="2345090" cy="3738397"/>
          </a:xfrm>
          <a:prstGeom prst="rect">
            <a:avLst/>
          </a:prstGeom>
          <a:ln>
            <a:noFill/>
          </a:ln>
          <a:effectLst>
            <a:outerShdw blurRad="152400" dist="139700" dir="2700000" sx="99000" sy="99000" algn="tl" rotWithShape="0">
              <a:schemeClr val="bg1">
                <a:lumMod val="50000"/>
                <a:alpha val="72000"/>
              </a:scheme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3F4FBEE-F723-314A-B9A0-9201739DCE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4" t="3069" r="1795"/>
          <a:stretch/>
        </p:blipFill>
        <p:spPr>
          <a:xfrm>
            <a:off x="6286348" y="121687"/>
            <a:ext cx="2345090" cy="6581331"/>
          </a:xfrm>
          <a:prstGeom prst="rect">
            <a:avLst/>
          </a:prstGeom>
          <a:ln>
            <a:noFill/>
          </a:ln>
          <a:effectLst>
            <a:outerShdw blurRad="152400" dist="139700" dir="2700000" sx="99000" sy="99000" algn="tl" rotWithShape="0">
              <a:schemeClr val="bg1">
                <a:lumMod val="50000"/>
                <a:alpha val="72000"/>
              </a:scheme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899B8B1-58D5-8743-B4D3-9284725821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162"/>
          <a:stretch/>
        </p:blipFill>
        <p:spPr>
          <a:xfrm>
            <a:off x="9006430" y="121687"/>
            <a:ext cx="2496923" cy="6581331"/>
          </a:xfrm>
          <a:prstGeom prst="rect">
            <a:avLst/>
          </a:prstGeom>
          <a:ln>
            <a:noFill/>
          </a:ln>
          <a:effectLst>
            <a:outerShdw blurRad="152400" dist="139700" dir="2700000" sx="99000" sy="99000" algn="tl" rotWithShape="0">
              <a:schemeClr val="bg1">
                <a:lumMod val="50000"/>
                <a:alpha val="72000"/>
              </a:schemeClr>
            </a:outerShdw>
          </a:effec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CA0AAEA1-8A2C-7145-8EE4-587F8BE2EF5E}"/>
              </a:ext>
            </a:extLst>
          </p:cNvPr>
          <p:cNvSpPr/>
          <p:nvPr/>
        </p:nvSpPr>
        <p:spPr>
          <a:xfrm>
            <a:off x="6291746" y="5534578"/>
            <a:ext cx="2345090" cy="707886"/>
          </a:xfrm>
          <a:prstGeom prst="rect">
            <a:avLst/>
          </a:prstGeom>
          <a:noFill/>
          <a:ln>
            <a:solidFill>
              <a:srgbClr val="4B8F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6879529B-4DF6-984E-8F80-A04F24F4A984}"/>
              </a:ext>
            </a:extLst>
          </p:cNvPr>
          <p:cNvCxnSpPr>
            <a:cxnSpLocks/>
          </p:cNvCxnSpPr>
          <p:nvPr/>
        </p:nvCxnSpPr>
        <p:spPr>
          <a:xfrm>
            <a:off x="5832744" y="5755881"/>
            <a:ext cx="45107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12">
            <a:extLst>
              <a:ext uri="{FF2B5EF4-FFF2-40B4-BE49-F238E27FC236}">
                <a16:creationId xmlns:a16="http://schemas.microsoft.com/office/drawing/2014/main" id="{8DD8A6A0-CE40-402C-9DC5-8DB4059A70B0}"/>
              </a:ext>
            </a:extLst>
          </p:cNvPr>
          <p:cNvSpPr/>
          <p:nvPr/>
        </p:nvSpPr>
        <p:spPr>
          <a:xfrm>
            <a:off x="596590" y="4073192"/>
            <a:ext cx="2648361" cy="744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73660" lvl="0">
              <a:lnSpc>
                <a:spcPct val="140000"/>
              </a:lnSpc>
              <a:spcBef>
                <a:spcPts val="905"/>
              </a:spcBef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教师点击雨课堂公众号左下角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我的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】-【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E2213B3C-54CD-479B-81DD-BE8E98C8033C}"/>
              </a:ext>
            </a:extLst>
          </p:cNvPr>
          <p:cNvSpPr/>
          <p:nvPr/>
        </p:nvSpPr>
        <p:spPr>
          <a:xfrm>
            <a:off x="596589" y="4973123"/>
            <a:ext cx="2648361" cy="744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73660">
              <a:lnSpc>
                <a:spcPct val="140000"/>
              </a:lnSpc>
              <a:spcBef>
                <a:spcPts val="905"/>
              </a:spcBef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我教的课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选择课程班级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5B6DACD-A55F-44ED-A630-C6D50E2D021D}"/>
              </a:ext>
            </a:extLst>
          </p:cNvPr>
          <p:cNvSpPr/>
          <p:nvPr/>
        </p:nvSpPr>
        <p:spPr>
          <a:xfrm>
            <a:off x="596589" y="5973136"/>
            <a:ext cx="2516073" cy="399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73660">
              <a:lnSpc>
                <a:spcPct val="140000"/>
              </a:lnSpc>
              <a:spcBef>
                <a:spcPts val="905"/>
              </a:spcBef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选择需要的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教学小结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2F1DB21-94A2-4C7C-9FF5-6C492FB72878}"/>
              </a:ext>
            </a:extLst>
          </p:cNvPr>
          <p:cNvSpPr/>
          <p:nvPr/>
        </p:nvSpPr>
        <p:spPr>
          <a:xfrm>
            <a:off x="602091" y="3496038"/>
            <a:ext cx="2400657" cy="399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73660">
              <a:lnSpc>
                <a:spcPct val="140000"/>
              </a:lnSpc>
              <a:spcBef>
                <a:spcPts val="905"/>
              </a:spcBef>
            </a:pPr>
            <a:r>
              <a:rPr lang="zh-CN" altLang="en-US" sz="16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教师手机</a:t>
            </a:r>
            <a:r>
              <a:rPr lang="en-US" altLang="zh-CN" sz="16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-【</a:t>
            </a:r>
            <a:r>
              <a:rPr lang="zh-CN" altLang="en-US" sz="16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教学小结</a:t>
            </a:r>
            <a:r>
              <a:rPr lang="en-US" altLang="zh-CN" sz="16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endParaRPr lang="zh-CN" altLang="en-US" sz="1600" b="1" dirty="0">
              <a:solidFill>
                <a:srgbClr val="639EF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6531AB1D-9FFD-4193-8B8C-2F742035ED54}"/>
              </a:ext>
            </a:extLst>
          </p:cNvPr>
          <p:cNvGrpSpPr/>
          <p:nvPr/>
        </p:nvGrpSpPr>
        <p:grpSpPr>
          <a:xfrm>
            <a:off x="-402324" y="187990"/>
            <a:ext cx="6173266" cy="900000"/>
            <a:chOff x="-402324" y="187990"/>
            <a:chExt cx="6173266" cy="900000"/>
          </a:xfrm>
        </p:grpSpPr>
        <p:sp>
          <p:nvSpPr>
            <p:cNvPr id="18" name="标题 1">
              <a:extLst>
                <a:ext uri="{FF2B5EF4-FFF2-40B4-BE49-F238E27FC236}">
                  <a16:creationId xmlns:a16="http://schemas.microsoft.com/office/drawing/2014/main" id="{8F4B20AB-658E-450F-A944-1A4379BC6F69}"/>
                </a:ext>
              </a:extLst>
            </p:cNvPr>
            <p:cNvSpPr txBox="1"/>
            <p:nvPr/>
          </p:nvSpPr>
          <p:spPr>
            <a:xfrm>
              <a:off x="715627" y="239074"/>
              <a:ext cx="5055315" cy="79783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45719" rIns="45719" anchor="ctr">
              <a:normAutofit/>
            </a:bodyPr>
            <a:lstStyle>
              <a:lvl1pPr>
                <a:lnSpc>
                  <a:spcPct val="90000"/>
                </a:lnSpc>
                <a:defRPr sz="3200">
                  <a:solidFill>
                    <a:srgbClr val="639EF4"/>
                  </a:solidFill>
                  <a:latin typeface="Microsoft YaHei"/>
                  <a:ea typeface="Microsoft YaHei"/>
                  <a:cs typeface="Microsoft YaHei"/>
                  <a:sym typeface="Microsoft YaHei"/>
                </a:defRPr>
              </a:lvl1pPr>
            </a:lstStyle>
            <a:p>
              <a:r>
                <a:rPr lang="zh-CN" altLang="en-US" sz="2800" b="1" dirty="0"/>
                <a:t>教师关注课后小结</a:t>
              </a:r>
              <a:endParaRPr sz="2800" b="1" dirty="0"/>
            </a:p>
          </p:txBody>
        </p:sp>
        <p:sp>
          <p:nvSpPr>
            <p:cNvPr id="19" name="圆角矩形 19">
              <a:extLst>
                <a:ext uri="{FF2B5EF4-FFF2-40B4-BE49-F238E27FC236}">
                  <a16:creationId xmlns:a16="http://schemas.microsoft.com/office/drawing/2014/main" id="{3ADBF747-BB26-4C20-874A-227DC868AF92}"/>
                </a:ext>
              </a:extLst>
            </p:cNvPr>
            <p:cNvSpPr/>
            <p:nvPr/>
          </p:nvSpPr>
          <p:spPr>
            <a:xfrm rot="8056695">
              <a:off x="-402324" y="187990"/>
              <a:ext cx="900000" cy="900000"/>
            </a:xfrm>
            <a:prstGeom prst="roundRect">
              <a:avLst>
                <a:gd name="adj" fmla="val 15788"/>
              </a:avLst>
            </a:prstGeom>
            <a:gradFill>
              <a:gsLst>
                <a:gs pos="0">
                  <a:srgbClr val="639EF4"/>
                </a:gs>
                <a:gs pos="80000">
                  <a:srgbClr val="00B050">
                    <a:alpha val="80000"/>
                  </a:srgbClr>
                </a:gs>
              </a:gsLst>
              <a:lin ang="5400000" scaled="1"/>
            </a:gra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endParaRP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EC1296E6-CA52-4E06-A770-B04299660116}"/>
                </a:ext>
              </a:extLst>
            </p:cNvPr>
            <p:cNvSpPr txBox="1"/>
            <p:nvPr/>
          </p:nvSpPr>
          <p:spPr>
            <a:xfrm>
              <a:off x="75971" y="337831"/>
              <a:ext cx="463924" cy="5909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3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kumimoji="0" lang="zh-CN" altLang="en-US" sz="3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PingFang SC Regular"/>
              </a:endParaRPr>
            </a:p>
          </p:txBody>
        </p:sp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id="{130E6793-0930-4B1B-B625-FFD9196C225D}"/>
              </a:ext>
            </a:extLst>
          </p:cNvPr>
          <p:cNvSpPr/>
          <p:nvPr/>
        </p:nvSpPr>
        <p:spPr>
          <a:xfrm>
            <a:off x="687423" y="3917696"/>
            <a:ext cx="2020266" cy="45719"/>
          </a:xfrm>
          <a:prstGeom prst="rect">
            <a:avLst/>
          </a:prstGeom>
          <a:solidFill>
            <a:srgbClr val="639EF4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903813173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>
            <a:extLst>
              <a:ext uri="{FF2B5EF4-FFF2-40B4-BE49-F238E27FC236}">
                <a16:creationId xmlns:a16="http://schemas.microsoft.com/office/drawing/2014/main" id="{49370C21-F7EA-4718-BEA1-43CD2F2984D7}"/>
              </a:ext>
            </a:extLst>
          </p:cNvPr>
          <p:cNvSpPr txBox="1"/>
          <p:nvPr/>
        </p:nvSpPr>
        <p:spPr>
          <a:xfrm>
            <a:off x="2703013" y="624243"/>
            <a:ext cx="718322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8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只需</a:t>
            </a:r>
            <a:r>
              <a:rPr kumimoji="1" lang="en-US" altLang="zh-CN" sz="28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kumimoji="1" lang="zh-CN" altLang="en-US" sz="28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步，雨课堂可以帮助您实现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5BCF797D-62B3-4623-8F08-70C1C7175B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2069" y="1137939"/>
            <a:ext cx="1232349" cy="1232349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C824A0A8-E7B1-4409-AD14-31447D8329DE}"/>
              </a:ext>
            </a:extLst>
          </p:cNvPr>
          <p:cNvSpPr txBox="1"/>
          <p:nvPr/>
        </p:nvSpPr>
        <p:spPr>
          <a:xfrm>
            <a:off x="2703018" y="1436965"/>
            <a:ext cx="6601487" cy="8744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1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远程直播授课 支持课后回放</a:t>
            </a:r>
            <a:endParaRPr kumimoji="1" lang="en-US" altLang="zh-CN" sz="1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kumimoji="1" lang="zh-CN" alt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将视频、语音、</a:t>
            </a:r>
            <a:r>
              <a:rPr kumimoji="1" lang="en-US" altLang="zh-CN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PPT</a:t>
            </a:r>
            <a:r>
              <a:rPr kumimoji="1" lang="zh-CN" alt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、习题等线下课堂教学内容远程直播给学生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D6AA5E14-E1A5-4B62-9863-E207717E90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2072" y="2145848"/>
            <a:ext cx="1232349" cy="1232349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C1A625B7-8086-4042-AC7C-462E526930C4}"/>
              </a:ext>
            </a:extLst>
          </p:cNvPr>
          <p:cNvSpPr txBox="1"/>
          <p:nvPr/>
        </p:nvSpPr>
        <p:spPr>
          <a:xfrm>
            <a:off x="2703018" y="2397923"/>
            <a:ext cx="6878806" cy="8744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1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测试即时评价 关注教学效果</a:t>
            </a:r>
          </a:p>
          <a:p>
            <a:pPr>
              <a:lnSpc>
                <a:spcPct val="150000"/>
              </a:lnSpc>
            </a:pPr>
            <a:r>
              <a:rPr kumimoji="1" lang="zh-CN" alt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根据授课需要，快捷进行测试反馈，可限时可续时，随时讲随时测</a:t>
            </a: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3624D5FB-1042-40FC-BC96-856FE70363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2071" y="3204925"/>
            <a:ext cx="1232350" cy="1232350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40CE01D6-BEE9-4F96-95BA-37855AD5E906}"/>
              </a:ext>
            </a:extLst>
          </p:cNvPr>
          <p:cNvSpPr txBox="1"/>
          <p:nvPr/>
        </p:nvSpPr>
        <p:spPr>
          <a:xfrm>
            <a:off x="2703017" y="3448122"/>
            <a:ext cx="6647974" cy="8744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1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更多师生互动 </a:t>
            </a:r>
          </a:p>
          <a:p>
            <a:pPr>
              <a:lnSpc>
                <a:spcPct val="150000"/>
              </a:lnSpc>
            </a:pPr>
            <a:r>
              <a:rPr kumimoji="1" lang="zh-CN" alt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在线进行弹幕、投稿、课堂红包、随机点名，教学任务即时提醒</a:t>
            </a: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1B3F06E8-13E0-46ED-94DA-E42FF539AA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2070" y="4271436"/>
            <a:ext cx="1232351" cy="1232351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36BB03D6-96EF-4760-AF99-BAFBDA64BB8B}"/>
              </a:ext>
            </a:extLst>
          </p:cNvPr>
          <p:cNvSpPr txBox="1"/>
          <p:nvPr/>
        </p:nvSpPr>
        <p:spPr>
          <a:xfrm>
            <a:off x="2703017" y="4476540"/>
            <a:ext cx="7340471" cy="8744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1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课后作业</a:t>
            </a:r>
          </a:p>
          <a:p>
            <a:pPr>
              <a:lnSpc>
                <a:spcPct val="150000"/>
              </a:lnSpc>
            </a:pPr>
            <a:r>
              <a:rPr kumimoji="1" lang="zh-CN" alt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客观题、主观题，附件作答、拍照上传、语音回复，满足作业考试需求</a:t>
            </a: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180EC4AB-5961-4FC4-AFA4-D1D78621D1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2069" y="5319048"/>
            <a:ext cx="1232352" cy="1232352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729C5D19-D05A-4C35-8C00-AE6D676FA42D}"/>
              </a:ext>
            </a:extLst>
          </p:cNvPr>
          <p:cNvSpPr txBox="1"/>
          <p:nvPr/>
        </p:nvSpPr>
        <p:spPr>
          <a:xfrm>
            <a:off x="2703017" y="5565490"/>
            <a:ext cx="6846746" cy="8744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1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教学数据报表 关注教学效果</a:t>
            </a:r>
          </a:p>
          <a:p>
            <a:pPr>
              <a:lnSpc>
                <a:spcPct val="150000"/>
              </a:lnSpc>
            </a:pPr>
            <a:r>
              <a:rPr kumimoji="1" lang="zh-CN" alt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提供全周期的教学数据分析，课前</a:t>
            </a:r>
            <a:r>
              <a:rPr kumimoji="1" lang="en-US" altLang="zh-CN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kumimoji="1" lang="zh-CN" alt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课堂</a:t>
            </a:r>
            <a:r>
              <a:rPr kumimoji="1" lang="en-US" altLang="zh-CN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kumimoji="1" lang="zh-CN" alt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课后，量化了解教学过程</a:t>
            </a:r>
          </a:p>
        </p:txBody>
      </p:sp>
    </p:spTree>
    <p:extLst>
      <p:ext uri="{BB962C8B-B14F-4D97-AF65-F5344CB8AC3E}">
        <p14:creationId xmlns:p14="http://schemas.microsoft.com/office/powerpoint/2010/main" val="1343616316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手机屏幕截图&#10;&#10;描述已自动生成">
            <a:extLst>
              <a:ext uri="{FF2B5EF4-FFF2-40B4-BE49-F238E27FC236}">
                <a16:creationId xmlns:a16="http://schemas.microsoft.com/office/drawing/2014/main" id="{D767BA88-3040-4E48-96A6-EF619B9ECBB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7"/>
          <a:stretch/>
        </p:blipFill>
        <p:spPr>
          <a:xfrm>
            <a:off x="650385" y="1395664"/>
            <a:ext cx="2040356" cy="4247146"/>
          </a:xfrm>
          <a:prstGeom prst="rect">
            <a:avLst/>
          </a:prstGeom>
          <a:ln w="12700">
            <a:miter lim="400000"/>
          </a:ln>
          <a:effectLst>
            <a:outerShdw blurRad="127000" rotWithShape="0">
              <a:srgbClr val="000000">
                <a:alpha val="40000"/>
              </a:srgbClr>
            </a:outerShdw>
          </a:effectLst>
        </p:spPr>
      </p:pic>
      <p:pic>
        <p:nvPicPr>
          <p:cNvPr id="10" name="图片 9" descr="手机屏幕截图&#10;&#10;描述已自动生成">
            <a:extLst>
              <a:ext uri="{FF2B5EF4-FFF2-40B4-BE49-F238E27FC236}">
                <a16:creationId xmlns:a16="http://schemas.microsoft.com/office/drawing/2014/main" id="{B5E09CBB-0BD4-4CC3-AA63-12982CDE36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7"/>
          <a:stretch/>
        </p:blipFill>
        <p:spPr>
          <a:xfrm>
            <a:off x="3460469" y="1395664"/>
            <a:ext cx="2040356" cy="4247146"/>
          </a:xfrm>
          <a:prstGeom prst="rect">
            <a:avLst/>
          </a:prstGeom>
          <a:ln w="12700">
            <a:miter lim="400000"/>
          </a:ln>
          <a:effectLst>
            <a:outerShdw blurRad="127000" rotWithShape="0">
              <a:srgbClr val="000000">
                <a:alpha val="40000"/>
              </a:srgbClr>
            </a:outerShdw>
          </a:effectLst>
        </p:spPr>
      </p:pic>
      <p:pic>
        <p:nvPicPr>
          <p:cNvPr id="12" name="图片 11" descr="手机屏幕截图&#10;&#10;描述已自动生成">
            <a:extLst>
              <a:ext uri="{FF2B5EF4-FFF2-40B4-BE49-F238E27FC236}">
                <a16:creationId xmlns:a16="http://schemas.microsoft.com/office/drawing/2014/main" id="{DFA54D8F-613A-4664-9464-88EB7DF348A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3"/>
          <a:stretch/>
        </p:blipFill>
        <p:spPr>
          <a:xfrm>
            <a:off x="6270553" y="1395664"/>
            <a:ext cx="2033914" cy="4247146"/>
          </a:xfrm>
          <a:prstGeom prst="rect">
            <a:avLst/>
          </a:prstGeom>
          <a:ln w="12700">
            <a:miter lim="400000"/>
          </a:ln>
          <a:effectLst>
            <a:outerShdw blurRad="127000" rotWithShape="0">
              <a:srgbClr val="000000">
                <a:alpha val="40000"/>
              </a:srgbClr>
            </a:outerShdw>
          </a:effectLst>
        </p:spPr>
      </p:pic>
      <p:pic>
        <p:nvPicPr>
          <p:cNvPr id="14" name="图片 13" descr="手机屏幕截图&#10;&#10;描述已自动生成">
            <a:extLst>
              <a:ext uri="{FF2B5EF4-FFF2-40B4-BE49-F238E27FC236}">
                <a16:creationId xmlns:a16="http://schemas.microsoft.com/office/drawing/2014/main" id="{C21C06BF-D6FB-4CE9-9889-13AD954F3DC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8"/>
          <a:stretch/>
        </p:blipFill>
        <p:spPr>
          <a:xfrm>
            <a:off x="9073354" y="1395665"/>
            <a:ext cx="2031502" cy="4247146"/>
          </a:xfrm>
          <a:prstGeom prst="rect">
            <a:avLst/>
          </a:prstGeom>
          <a:ln w="12700">
            <a:miter lim="400000"/>
          </a:ln>
          <a:effectLst>
            <a:outerShdw blurRad="127000" rotWithShape="0">
              <a:srgbClr val="000000">
                <a:alpha val="40000"/>
              </a:srgbClr>
            </a:outerShdw>
          </a:effectLst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DC2ED3C9-C6EF-47E3-85BF-480AA86EC322}"/>
              </a:ext>
            </a:extLst>
          </p:cNvPr>
          <p:cNvSpPr/>
          <p:nvPr/>
        </p:nvSpPr>
        <p:spPr>
          <a:xfrm>
            <a:off x="454629" y="5799221"/>
            <a:ext cx="2648361" cy="744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73660" lvl="0">
              <a:lnSpc>
                <a:spcPct val="140000"/>
              </a:lnSpc>
              <a:spcBef>
                <a:spcPts val="905"/>
              </a:spcBef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点击雨课堂公众号左下角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我的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】-【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07E4A35E-5B23-4A12-A0B0-EE6DA84B3132}"/>
              </a:ext>
            </a:extLst>
          </p:cNvPr>
          <p:cNvSpPr/>
          <p:nvPr/>
        </p:nvSpPr>
        <p:spPr>
          <a:xfrm>
            <a:off x="3184656" y="5814327"/>
            <a:ext cx="2648361" cy="744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73660">
              <a:lnSpc>
                <a:spcPct val="140000"/>
              </a:lnSpc>
              <a:spcBef>
                <a:spcPts val="905"/>
              </a:spcBef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我听的课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选择课程班级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CE16DC13-E02D-4AD6-8069-789641576301}"/>
              </a:ext>
            </a:extLst>
          </p:cNvPr>
          <p:cNvSpPr/>
          <p:nvPr/>
        </p:nvSpPr>
        <p:spPr>
          <a:xfrm>
            <a:off x="6096000" y="5814327"/>
            <a:ext cx="2516073" cy="399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73660">
              <a:lnSpc>
                <a:spcPct val="140000"/>
              </a:lnSpc>
              <a:spcBef>
                <a:spcPts val="905"/>
              </a:spcBef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选择需要复习的学习日志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EAE69C8E-E773-4F28-9187-56CFCB6C4D76}"/>
              </a:ext>
            </a:extLst>
          </p:cNvPr>
          <p:cNvSpPr/>
          <p:nvPr/>
        </p:nvSpPr>
        <p:spPr>
          <a:xfrm>
            <a:off x="8875056" y="5879271"/>
            <a:ext cx="2862315" cy="744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73660">
              <a:lnSpc>
                <a:spcPct val="140000"/>
              </a:lnSpc>
              <a:spcBef>
                <a:spcPts val="905"/>
              </a:spcBef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点击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直播回放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，就可观看视频直播的回放内容。</a:t>
            </a:r>
          </a:p>
        </p:txBody>
      </p:sp>
      <p:sp>
        <p:nvSpPr>
          <p:cNvPr id="19" name="箭头: V 形 18">
            <a:extLst>
              <a:ext uri="{FF2B5EF4-FFF2-40B4-BE49-F238E27FC236}">
                <a16:creationId xmlns:a16="http://schemas.microsoft.com/office/drawing/2014/main" id="{89D95C6B-1DD6-4DB8-B9E9-B38709BB8E61}"/>
              </a:ext>
            </a:extLst>
          </p:cNvPr>
          <p:cNvSpPr/>
          <p:nvPr/>
        </p:nvSpPr>
        <p:spPr>
          <a:xfrm>
            <a:off x="3000143" y="3410953"/>
            <a:ext cx="205694" cy="216568"/>
          </a:xfrm>
          <a:prstGeom prst="chevron">
            <a:avLst/>
          </a:prstGeom>
          <a:solidFill>
            <a:srgbClr val="639EF4"/>
          </a:solidFill>
          <a:ln w="25400" cap="flat">
            <a:solidFill>
              <a:srgbClr val="639EF4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sp>
        <p:nvSpPr>
          <p:cNvPr id="20" name="箭头: V 形 19">
            <a:extLst>
              <a:ext uri="{FF2B5EF4-FFF2-40B4-BE49-F238E27FC236}">
                <a16:creationId xmlns:a16="http://schemas.microsoft.com/office/drawing/2014/main" id="{AA4371F7-8E1B-48BD-BC52-CFFCF0ED9B0E}"/>
              </a:ext>
            </a:extLst>
          </p:cNvPr>
          <p:cNvSpPr/>
          <p:nvPr/>
        </p:nvSpPr>
        <p:spPr>
          <a:xfrm>
            <a:off x="5755457" y="3410953"/>
            <a:ext cx="205694" cy="216568"/>
          </a:xfrm>
          <a:prstGeom prst="chevron">
            <a:avLst/>
          </a:prstGeom>
          <a:solidFill>
            <a:srgbClr val="639EF4"/>
          </a:solidFill>
          <a:ln w="25400" cap="flat">
            <a:solidFill>
              <a:srgbClr val="639EF4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sp>
        <p:nvSpPr>
          <p:cNvPr id="21" name="箭头: V 形 20">
            <a:extLst>
              <a:ext uri="{FF2B5EF4-FFF2-40B4-BE49-F238E27FC236}">
                <a16:creationId xmlns:a16="http://schemas.microsoft.com/office/drawing/2014/main" id="{619F101F-153F-4D4E-A69A-B5CA0AD8DA14}"/>
              </a:ext>
            </a:extLst>
          </p:cNvPr>
          <p:cNvSpPr/>
          <p:nvPr/>
        </p:nvSpPr>
        <p:spPr>
          <a:xfrm>
            <a:off x="8621238" y="3410953"/>
            <a:ext cx="205694" cy="216568"/>
          </a:xfrm>
          <a:prstGeom prst="chevron">
            <a:avLst/>
          </a:prstGeom>
          <a:solidFill>
            <a:srgbClr val="639EF4"/>
          </a:solidFill>
          <a:ln w="25400" cap="flat">
            <a:solidFill>
              <a:srgbClr val="639EF4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sp>
        <p:nvSpPr>
          <p:cNvPr id="22" name="矩形 28">
            <a:extLst>
              <a:ext uri="{FF2B5EF4-FFF2-40B4-BE49-F238E27FC236}">
                <a16:creationId xmlns:a16="http://schemas.microsoft.com/office/drawing/2014/main" id="{6E2B4351-EFB5-4199-8570-114780226A28}"/>
              </a:ext>
            </a:extLst>
          </p:cNvPr>
          <p:cNvSpPr/>
          <p:nvPr/>
        </p:nvSpPr>
        <p:spPr>
          <a:xfrm>
            <a:off x="800466" y="4380798"/>
            <a:ext cx="691450" cy="443866"/>
          </a:xfrm>
          <a:prstGeom prst="rect">
            <a:avLst/>
          </a:prstGeom>
          <a:ln w="25400">
            <a:solidFill>
              <a:srgbClr val="639EF4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lnSpc>
                <a:spcPct val="100000"/>
              </a:lnSpc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" name="直线连接符 31">
            <a:extLst>
              <a:ext uri="{FF2B5EF4-FFF2-40B4-BE49-F238E27FC236}">
                <a16:creationId xmlns:a16="http://schemas.microsoft.com/office/drawing/2014/main" id="{83F0E2A0-0D87-4AFE-866A-9B3D035D41E0}"/>
              </a:ext>
            </a:extLst>
          </p:cNvPr>
          <p:cNvSpPr/>
          <p:nvPr/>
        </p:nvSpPr>
        <p:spPr>
          <a:xfrm>
            <a:off x="1183397" y="4824664"/>
            <a:ext cx="0" cy="924468"/>
          </a:xfrm>
          <a:prstGeom prst="line">
            <a:avLst/>
          </a:prstGeom>
          <a:ln w="25400">
            <a:solidFill>
              <a:srgbClr val="639EF4"/>
            </a:solidFill>
            <a:miter/>
          </a:ln>
        </p:spPr>
        <p:txBody>
          <a:bodyPr lIns="45718" tIns="45718" rIns="45718" bIns="45718"/>
          <a:lstStyle/>
          <a:p>
            <a:pPr>
              <a:lnSpc>
                <a:spcPct val="100000"/>
              </a:lnSpc>
              <a:defRPr sz="18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24" name="矩形 28">
            <a:extLst>
              <a:ext uri="{FF2B5EF4-FFF2-40B4-BE49-F238E27FC236}">
                <a16:creationId xmlns:a16="http://schemas.microsoft.com/office/drawing/2014/main" id="{239B622B-740E-48FE-8EAF-E4533917EDD4}"/>
              </a:ext>
            </a:extLst>
          </p:cNvPr>
          <p:cNvSpPr/>
          <p:nvPr/>
        </p:nvSpPr>
        <p:spPr>
          <a:xfrm>
            <a:off x="3402147" y="2202719"/>
            <a:ext cx="2098677" cy="552514"/>
          </a:xfrm>
          <a:prstGeom prst="rect">
            <a:avLst/>
          </a:prstGeom>
          <a:ln w="25400">
            <a:solidFill>
              <a:srgbClr val="639EF4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lnSpc>
                <a:spcPct val="100000"/>
              </a:lnSpc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" name="矩形 28">
            <a:extLst>
              <a:ext uri="{FF2B5EF4-FFF2-40B4-BE49-F238E27FC236}">
                <a16:creationId xmlns:a16="http://schemas.microsoft.com/office/drawing/2014/main" id="{F6EBC37D-EF9E-45AC-AA42-BDAE636F84B4}"/>
              </a:ext>
            </a:extLst>
          </p:cNvPr>
          <p:cNvSpPr/>
          <p:nvPr/>
        </p:nvSpPr>
        <p:spPr>
          <a:xfrm>
            <a:off x="6448396" y="3293879"/>
            <a:ext cx="1757141" cy="270241"/>
          </a:xfrm>
          <a:prstGeom prst="rect">
            <a:avLst/>
          </a:prstGeom>
          <a:ln w="25400">
            <a:solidFill>
              <a:srgbClr val="639EF4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lnSpc>
                <a:spcPct val="100000"/>
              </a:lnSpc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" name="矩形 28">
            <a:extLst>
              <a:ext uri="{FF2B5EF4-FFF2-40B4-BE49-F238E27FC236}">
                <a16:creationId xmlns:a16="http://schemas.microsoft.com/office/drawing/2014/main" id="{5081F5CE-BD8F-425A-87BD-C8253B3E817F}"/>
              </a:ext>
            </a:extLst>
          </p:cNvPr>
          <p:cNvSpPr/>
          <p:nvPr/>
        </p:nvSpPr>
        <p:spPr>
          <a:xfrm>
            <a:off x="10492277" y="3293880"/>
            <a:ext cx="697092" cy="333642"/>
          </a:xfrm>
          <a:prstGeom prst="rect">
            <a:avLst/>
          </a:prstGeom>
          <a:ln w="25400">
            <a:solidFill>
              <a:srgbClr val="639EF4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lnSpc>
                <a:spcPct val="100000"/>
              </a:lnSpc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" name="直线连接符 31">
            <a:extLst>
              <a:ext uri="{FF2B5EF4-FFF2-40B4-BE49-F238E27FC236}">
                <a16:creationId xmlns:a16="http://schemas.microsoft.com/office/drawing/2014/main" id="{A743DAAC-9FD7-4BE1-965C-200143A385CD}"/>
              </a:ext>
            </a:extLst>
          </p:cNvPr>
          <p:cNvSpPr/>
          <p:nvPr/>
        </p:nvSpPr>
        <p:spPr>
          <a:xfrm flipH="1">
            <a:off x="10924381" y="3627521"/>
            <a:ext cx="1" cy="2251750"/>
          </a:xfrm>
          <a:prstGeom prst="line">
            <a:avLst/>
          </a:prstGeom>
          <a:ln w="25400">
            <a:solidFill>
              <a:srgbClr val="639EF4"/>
            </a:solidFill>
            <a:miter/>
          </a:ln>
        </p:spPr>
        <p:txBody>
          <a:bodyPr lIns="45718" tIns="45718" rIns="45718" bIns="45718"/>
          <a:lstStyle/>
          <a:p>
            <a:pPr>
              <a:lnSpc>
                <a:spcPct val="100000"/>
              </a:lnSpc>
              <a:defRPr sz="1800">
                <a:solidFill>
                  <a:srgbClr val="000000"/>
                </a:solidFill>
              </a:defRPr>
            </a:pPr>
            <a:endParaRPr/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24838CFF-A952-41AC-BD34-2E2E529B3F9A}"/>
              </a:ext>
            </a:extLst>
          </p:cNvPr>
          <p:cNvGrpSpPr/>
          <p:nvPr/>
        </p:nvGrpSpPr>
        <p:grpSpPr>
          <a:xfrm>
            <a:off x="-402324" y="187990"/>
            <a:ext cx="6173266" cy="900000"/>
            <a:chOff x="-402324" y="187990"/>
            <a:chExt cx="6173266" cy="900000"/>
          </a:xfrm>
        </p:grpSpPr>
        <p:sp>
          <p:nvSpPr>
            <p:cNvPr id="29" name="标题 1">
              <a:extLst>
                <a:ext uri="{FF2B5EF4-FFF2-40B4-BE49-F238E27FC236}">
                  <a16:creationId xmlns:a16="http://schemas.microsoft.com/office/drawing/2014/main" id="{D2AAABC5-D3FF-4911-9B8A-D673CB8EA1B3}"/>
                </a:ext>
              </a:extLst>
            </p:cNvPr>
            <p:cNvSpPr txBox="1"/>
            <p:nvPr/>
          </p:nvSpPr>
          <p:spPr>
            <a:xfrm>
              <a:off x="715627" y="239074"/>
              <a:ext cx="5055315" cy="79783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45719" rIns="45719" anchor="ctr">
              <a:normAutofit/>
            </a:bodyPr>
            <a:lstStyle>
              <a:lvl1pPr>
                <a:lnSpc>
                  <a:spcPct val="90000"/>
                </a:lnSpc>
                <a:defRPr sz="3200">
                  <a:solidFill>
                    <a:srgbClr val="639EF4"/>
                  </a:solidFill>
                  <a:latin typeface="Microsoft YaHei"/>
                  <a:ea typeface="Microsoft YaHei"/>
                  <a:cs typeface="Microsoft YaHei"/>
                  <a:sym typeface="Microsoft YaHei"/>
                </a:defRPr>
              </a:lvl1pPr>
            </a:lstStyle>
            <a:p>
              <a:r>
                <a:rPr lang="zh-CN" altLang="en-US" sz="2800" b="1" dirty="0"/>
                <a:t>学生观看课程回放</a:t>
              </a:r>
              <a:endParaRPr sz="2800" b="1" dirty="0"/>
            </a:p>
          </p:txBody>
        </p:sp>
        <p:sp>
          <p:nvSpPr>
            <p:cNvPr id="30" name="圆角矩形 19">
              <a:extLst>
                <a:ext uri="{FF2B5EF4-FFF2-40B4-BE49-F238E27FC236}">
                  <a16:creationId xmlns:a16="http://schemas.microsoft.com/office/drawing/2014/main" id="{F5553342-57B6-498B-BF1B-E75EB4DEA963}"/>
                </a:ext>
              </a:extLst>
            </p:cNvPr>
            <p:cNvSpPr/>
            <p:nvPr/>
          </p:nvSpPr>
          <p:spPr>
            <a:xfrm rot="8056695">
              <a:off x="-402324" y="187990"/>
              <a:ext cx="900000" cy="900000"/>
            </a:xfrm>
            <a:prstGeom prst="roundRect">
              <a:avLst>
                <a:gd name="adj" fmla="val 15788"/>
              </a:avLst>
            </a:prstGeom>
            <a:gradFill>
              <a:gsLst>
                <a:gs pos="0">
                  <a:srgbClr val="639EF4"/>
                </a:gs>
                <a:gs pos="80000">
                  <a:srgbClr val="00B050">
                    <a:alpha val="80000"/>
                  </a:srgbClr>
                </a:gs>
              </a:gsLst>
              <a:lin ang="5400000" scaled="1"/>
            </a:gra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endParaRPr>
            </a:p>
          </p:txBody>
        </p: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A335AA59-D67D-443C-954F-3EA2357ED406}"/>
                </a:ext>
              </a:extLst>
            </p:cNvPr>
            <p:cNvSpPr txBox="1"/>
            <p:nvPr/>
          </p:nvSpPr>
          <p:spPr>
            <a:xfrm>
              <a:off x="75971" y="337831"/>
              <a:ext cx="463924" cy="5909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3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kumimoji="0" lang="zh-CN" altLang="en-US" sz="3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PingFang SC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927589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标题 3"/>
          <p:cNvSpPr txBox="1">
            <a:spLocks noGrp="1"/>
          </p:cNvSpPr>
          <p:nvPr>
            <p:ph type="title"/>
          </p:nvPr>
        </p:nvSpPr>
        <p:spPr>
          <a:xfrm>
            <a:off x="5398129" y="1629685"/>
            <a:ext cx="7074273" cy="87754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639DF4"/>
                </a:solidFill>
                <a:latin typeface="微软雅黑"/>
                <a:ea typeface="微软雅黑"/>
                <a:cs typeface="微软雅黑"/>
                <a:sym typeface="微软雅黑"/>
              </a:defRPr>
            </a:lvl1pPr>
          </a:lstStyle>
          <a:p>
            <a:r>
              <a:rPr lang="zh-CN" altLang="en-US" sz="4400" dirty="0">
                <a:solidFill>
                  <a:srgbClr val="639EF4"/>
                </a:solidFill>
              </a:rPr>
              <a:t>到校延期，教学不延期</a:t>
            </a:r>
          </a:p>
        </p:txBody>
      </p:sp>
      <p:sp>
        <p:nvSpPr>
          <p:cNvPr id="411" name="矩形 2">
            <a:hlinkClick r:id="rId2"/>
          </p:cNvPr>
          <p:cNvSpPr txBox="1"/>
          <p:nvPr/>
        </p:nvSpPr>
        <p:spPr>
          <a:xfrm>
            <a:off x="5421803" y="2979219"/>
            <a:ext cx="3057884" cy="2862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>
                <a:solidFill>
                  <a:srgbClr val="639EF4"/>
                </a:solidFill>
              </a:defRPr>
            </a:pPr>
            <a:r>
              <a:rPr sz="1400" dirty="0" err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更多帮助请访问</a:t>
            </a:r>
            <a:r>
              <a:rPr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 http://ykt.io/help</a:t>
            </a:r>
          </a:p>
        </p:txBody>
      </p:sp>
      <p:sp>
        <p:nvSpPr>
          <p:cNvPr id="413" name="下载 V3.0 完整版使用手册"/>
          <p:cNvSpPr txBox="1"/>
          <p:nvPr/>
        </p:nvSpPr>
        <p:spPr>
          <a:xfrm>
            <a:off x="5316645" y="2624244"/>
            <a:ext cx="2353661" cy="2862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tIns="45719" rIns="45719" bIns="45719" numCol="1" anchor="ctr">
            <a:spAutoFit/>
          </a:bodyPr>
          <a:lstStyle/>
          <a:p>
            <a:pPr algn="ctr">
              <a:spcBef>
                <a:spcPts val="1000"/>
              </a:spcBef>
              <a:defRPr sz="1200">
                <a:solidFill>
                  <a:srgbClr val="FFFFFF"/>
                </a:solidFill>
              </a:defRPr>
            </a:pPr>
            <a:r>
              <a:rPr lang="zh-CN" altLang="en-US" sz="1400" dirty="0">
                <a:solidFill>
                  <a:schemeClr val="tx1">
                    <a:lumMod val="75000"/>
                  </a:schemeClr>
                </a:solidFill>
                <a:uFill>
                  <a:solidFill>
                    <a:srgbClr val="0000FF"/>
                  </a:solidFill>
                </a:u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下载 </a:t>
            </a:r>
            <a:r>
              <a:rPr lang="en-US" altLang="zh-CN" sz="1400" dirty="0">
                <a:solidFill>
                  <a:schemeClr val="tx1">
                    <a:lumMod val="75000"/>
                  </a:schemeClr>
                </a:solidFill>
                <a:uFill>
                  <a:solidFill>
                    <a:srgbClr val="0000FF"/>
                  </a:solidFill>
                </a:u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V4.0 </a:t>
            </a:r>
            <a:r>
              <a:rPr lang="zh-CN" altLang="en-US" sz="1400" dirty="0">
                <a:solidFill>
                  <a:schemeClr val="tx1">
                    <a:lumMod val="75000"/>
                  </a:schemeClr>
                </a:solidFill>
                <a:uFill>
                  <a:solidFill>
                    <a:srgbClr val="0000FF"/>
                  </a:solidFill>
                </a:u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完整版使用手册</a:t>
            </a:r>
            <a:endParaRPr sz="1400" dirty="0">
              <a:solidFill>
                <a:schemeClr val="tx1">
                  <a:lumMod val="75000"/>
                </a:schemeClr>
              </a:solidFill>
              <a:uFill>
                <a:solidFill>
                  <a:srgbClr val="0000FF"/>
                </a:solidFill>
              </a:uFill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12" name="圆角矩形 11">
            <a:extLst>
              <a:ext uri="{FF2B5EF4-FFF2-40B4-BE49-F238E27FC236}">
                <a16:creationId xmlns:a16="http://schemas.microsoft.com/office/drawing/2014/main" id="{F84089D1-E194-6D4B-8F47-22BB68673CA6}"/>
              </a:ext>
            </a:extLst>
          </p:cNvPr>
          <p:cNvSpPr/>
          <p:nvPr/>
        </p:nvSpPr>
        <p:spPr>
          <a:xfrm rot="18900000">
            <a:off x="-2075650" y="-5802974"/>
            <a:ext cx="8965013" cy="7885114"/>
          </a:xfrm>
          <a:prstGeom prst="roundRect">
            <a:avLst>
              <a:gd name="adj" fmla="val 15788"/>
            </a:avLst>
          </a:prstGeom>
          <a:gradFill>
            <a:gsLst>
              <a:gs pos="0">
                <a:srgbClr val="639EF4"/>
              </a:gs>
              <a:gs pos="100000">
                <a:srgbClr val="00B050">
                  <a:alpha val="80000"/>
                </a:srgbClr>
              </a:gs>
            </a:gsLst>
            <a:lin ang="5400000" scaled="1"/>
          </a:gra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sp>
        <p:nvSpPr>
          <p:cNvPr id="13" name="圆角矩形 12">
            <a:extLst>
              <a:ext uri="{FF2B5EF4-FFF2-40B4-BE49-F238E27FC236}">
                <a16:creationId xmlns:a16="http://schemas.microsoft.com/office/drawing/2014/main" id="{1935C58B-EF32-E34A-97D5-0EE188C86149}"/>
              </a:ext>
            </a:extLst>
          </p:cNvPr>
          <p:cNvSpPr/>
          <p:nvPr/>
        </p:nvSpPr>
        <p:spPr>
          <a:xfrm rot="18900000">
            <a:off x="8764116" y="4976270"/>
            <a:ext cx="3078317" cy="3160568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639EF4"/>
              </a:gs>
              <a:gs pos="100000">
                <a:srgbClr val="00B050">
                  <a:alpha val="80000"/>
                </a:srgbClr>
              </a:gs>
            </a:gsLst>
            <a:lin ang="5400000" scaled="1"/>
          </a:gra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E7757A0-DB3F-4901-8965-9343AE1F7A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2" t="38143" r="28133" b="24936"/>
          <a:stretch/>
        </p:blipFill>
        <p:spPr>
          <a:xfrm>
            <a:off x="9293896" y="4065884"/>
            <a:ext cx="1833147" cy="1579576"/>
          </a:xfrm>
          <a:prstGeom prst="rect">
            <a:avLst/>
          </a:prstGeom>
        </p:spPr>
      </p:pic>
      <p:sp>
        <p:nvSpPr>
          <p:cNvPr id="11" name="矩形 2">
            <a:hlinkClick r:id="rId2"/>
            <a:extLst>
              <a:ext uri="{FF2B5EF4-FFF2-40B4-BE49-F238E27FC236}">
                <a16:creationId xmlns:a16="http://schemas.microsoft.com/office/drawing/2014/main" id="{7CFA4D9E-CB74-446A-9C4E-0102798E1C29}"/>
              </a:ext>
            </a:extLst>
          </p:cNvPr>
          <p:cNvSpPr txBox="1"/>
          <p:nvPr/>
        </p:nvSpPr>
        <p:spPr>
          <a:xfrm>
            <a:off x="692810" y="3654240"/>
            <a:ext cx="7671467" cy="21852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lnSpc>
                <a:spcPct val="25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800" b="1" dirty="0"/>
              <a:t>学堂在线将</a:t>
            </a:r>
            <a:r>
              <a:rPr lang="zh-CN" altLang="zh-CN" sz="2000" b="1" dirty="0">
                <a:solidFill>
                  <a:srgbClr val="FF7D70"/>
                </a:solidFill>
              </a:rPr>
              <a:t>免费</a:t>
            </a:r>
            <a:r>
              <a:rPr lang="zh-CN" altLang="zh-CN" sz="1800" b="1" dirty="0"/>
              <a:t>为全国教师</a:t>
            </a:r>
            <a:r>
              <a:rPr lang="zh-CN" altLang="en-US" sz="1800" b="1" dirty="0"/>
              <a:t>：</a:t>
            </a:r>
            <a:endParaRPr lang="en-US" altLang="zh-CN" sz="1800" b="1" dirty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zh-CN" sz="1400" dirty="0"/>
              <a:t>提供定期多轮</a:t>
            </a:r>
            <a:r>
              <a:rPr lang="zh-CN" altLang="zh-CN" sz="1400" b="1" dirty="0">
                <a:solidFill>
                  <a:srgbClr val="FF7D70"/>
                </a:solidFill>
              </a:rPr>
              <a:t>雨课堂</a:t>
            </a:r>
            <a:r>
              <a:rPr lang="zh-CN" altLang="en-US" sz="1400" b="1" dirty="0">
                <a:solidFill>
                  <a:srgbClr val="FF7D70"/>
                </a:solidFill>
              </a:rPr>
              <a:t>线上</a:t>
            </a:r>
            <a:r>
              <a:rPr lang="zh-CN" altLang="zh-CN" sz="1400" b="1" dirty="0">
                <a:solidFill>
                  <a:srgbClr val="FF7D70"/>
                </a:solidFill>
              </a:rPr>
              <a:t>直播培训课程</a:t>
            </a:r>
            <a:r>
              <a:rPr lang="zh-CN" altLang="en-US" sz="1400" b="1" dirty="0">
                <a:solidFill>
                  <a:srgbClr val="FF7D70"/>
                </a:solidFill>
              </a:rPr>
              <a:t>、</a:t>
            </a:r>
            <a:r>
              <a:rPr lang="zh-CN" altLang="zh-CN" sz="1400" b="1" dirty="0">
                <a:solidFill>
                  <a:srgbClr val="FF7D70"/>
                </a:solidFill>
              </a:rPr>
              <a:t>互动答疑</a:t>
            </a:r>
            <a:r>
              <a:rPr lang="zh-CN" altLang="en-US" sz="1400" b="1" dirty="0">
                <a:solidFill>
                  <a:srgbClr val="FF7D70"/>
                </a:solidFill>
              </a:rPr>
              <a:t>。</a:t>
            </a:r>
            <a:endParaRPr lang="en-US" altLang="zh-CN" sz="1400" b="1" dirty="0">
              <a:solidFill>
                <a:srgbClr val="FF7D70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zh-CN" sz="1400" dirty="0"/>
              <a:t>提供</a:t>
            </a:r>
            <a:r>
              <a:rPr lang="zh-CN" altLang="zh-CN" sz="1400" b="1" dirty="0">
                <a:solidFill>
                  <a:srgbClr val="FF7D70"/>
                </a:solidFill>
              </a:rPr>
              <a:t>师资培训线上直播课程</a:t>
            </a:r>
            <a:r>
              <a:rPr lang="zh-CN" altLang="zh-CN" sz="1400" dirty="0"/>
              <a:t>，由清华大学等高校的一线师资授课，使全国广大教师能够足不出户享受到优质的课程</a:t>
            </a:r>
            <a:r>
              <a:rPr lang="zh-CN" altLang="en-US" sz="1400" dirty="0"/>
              <a:t>。</a:t>
            </a:r>
            <a:endParaRPr lang="en-US" altLang="zh-CN" sz="1400" dirty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400" dirty="0"/>
              <a:t>将</a:t>
            </a:r>
            <a:r>
              <a:rPr lang="zh-CN" altLang="zh-CN" sz="1400" dirty="0"/>
              <a:t>组织一批雨课堂</a:t>
            </a:r>
            <a:r>
              <a:rPr lang="zh-CN" altLang="zh-CN" sz="1400" b="1" dirty="0">
                <a:solidFill>
                  <a:srgbClr val="FF7D70"/>
                </a:solidFill>
              </a:rPr>
              <a:t>混合式教学名师开设教学示范课</a:t>
            </a:r>
            <a:r>
              <a:rPr lang="zh-CN" altLang="zh-CN" sz="1400" dirty="0"/>
              <a:t>，便于全国广大教师能够进行线上观摩学习。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62119245-D62E-4408-8349-6A1662D357A4}"/>
              </a:ext>
            </a:extLst>
          </p:cNvPr>
          <p:cNvSpPr/>
          <p:nvPr/>
        </p:nvSpPr>
        <p:spPr>
          <a:xfrm>
            <a:off x="672149" y="5972894"/>
            <a:ext cx="7854968" cy="286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欢迎老师们</a:t>
            </a:r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打开手机微信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扫描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右侧</a:t>
            </a:r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二维码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zh-CN" sz="1400" b="1" dirty="0">
                <a:solidFill>
                  <a:srgbClr val="FF7D7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加入雨课堂班级</a:t>
            </a:r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，足不出户</a:t>
            </a:r>
            <a:r>
              <a:rPr lang="zh-CN" altLang="zh-CN" sz="1400" b="1" dirty="0">
                <a:solidFill>
                  <a:srgbClr val="FF7D7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免费学习</a:t>
            </a:r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所有培训课程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9A32FBB6-97D4-4CDE-A833-5C09499C4695}"/>
              </a:ext>
            </a:extLst>
          </p:cNvPr>
          <p:cNvSpPr/>
          <p:nvPr/>
        </p:nvSpPr>
        <p:spPr>
          <a:xfrm>
            <a:off x="8881568" y="6221396"/>
            <a:ext cx="3726083" cy="286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学堂在线“在线授课”教师培训班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BD8F7E17-CF69-4B22-A035-C645955E027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2" t="85480" r="28133" b="4413"/>
          <a:stretch/>
        </p:blipFill>
        <p:spPr>
          <a:xfrm>
            <a:off x="9293896" y="5636731"/>
            <a:ext cx="1833147" cy="4323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>
            <a:extLst>
              <a:ext uri="{FF2B5EF4-FFF2-40B4-BE49-F238E27FC236}">
                <a16:creationId xmlns:a16="http://schemas.microsoft.com/office/drawing/2014/main" id="{49370C21-F7EA-4718-BEA1-43CD2F2984D7}"/>
              </a:ext>
            </a:extLst>
          </p:cNvPr>
          <p:cNvSpPr txBox="1"/>
          <p:nvPr/>
        </p:nvSpPr>
        <p:spPr>
          <a:xfrm>
            <a:off x="2731588" y="517338"/>
            <a:ext cx="718322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8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线上授课的准备工作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EC7CC2A5-E02C-4272-BE81-A5FE0CB5F70A}"/>
              </a:ext>
            </a:extLst>
          </p:cNvPr>
          <p:cNvSpPr txBox="1"/>
          <p:nvPr/>
        </p:nvSpPr>
        <p:spPr>
          <a:xfrm>
            <a:off x="7300243" y="1579734"/>
            <a:ext cx="4272632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要做线上授课，您必须具备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31E1DCB1-8C0E-4EF2-AD35-70D4B031FED8}"/>
              </a:ext>
            </a:extLst>
          </p:cNvPr>
          <p:cNvSpPr/>
          <p:nvPr/>
        </p:nvSpPr>
        <p:spPr>
          <a:xfrm>
            <a:off x="7286509" y="3758364"/>
            <a:ext cx="4591813" cy="7875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■ 电脑可以上网，为了确保直播授课，同时需具备麦克风及摄像功能</a:t>
            </a:r>
            <a:endParaRPr lang="en-US" altLang="zh-CN" sz="16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CFF7E1C7-6A92-494D-BF18-24B057631D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02"/>
          <a:stretch/>
        </p:blipFill>
        <p:spPr>
          <a:xfrm>
            <a:off x="590277" y="2118393"/>
            <a:ext cx="5732921" cy="2702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35882098-19A9-485A-8345-40901CA0BF66}"/>
              </a:ext>
            </a:extLst>
          </p:cNvPr>
          <p:cNvSpPr/>
          <p:nvPr/>
        </p:nvSpPr>
        <p:spPr>
          <a:xfrm>
            <a:off x="7286509" y="2118393"/>
            <a:ext cx="6453043" cy="7875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■ 电脑：</a:t>
            </a:r>
            <a:endParaRPr lang="en-US" altLang="zh-CN" sz="16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WindowsXP</a:t>
            </a: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 SP3/Windows7</a:t>
            </a: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或以上版本</a:t>
            </a: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FE182255-1C20-4DBD-B729-8DD637C66D50}"/>
              </a:ext>
            </a:extLst>
          </p:cNvPr>
          <p:cNvSpPr/>
          <p:nvPr/>
        </p:nvSpPr>
        <p:spPr>
          <a:xfrm>
            <a:off x="7286509" y="2962915"/>
            <a:ext cx="6199783" cy="7916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■ </a:t>
            </a: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PPT</a:t>
            </a: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 软件</a:t>
            </a: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:</a:t>
            </a: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endParaRPr lang="en-US" altLang="zh-CN" sz="16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Office2010</a:t>
            </a: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及以上版本</a:t>
            </a: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WPS(</a:t>
            </a: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个人版</a:t>
            </a: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)6929</a:t>
            </a: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后版本</a:t>
            </a:r>
            <a:endParaRPr lang="zh-CN" altLang="en-US" sz="1600" dirty="0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66A0B623-B232-4473-BB57-810E040C6C58}"/>
              </a:ext>
            </a:extLst>
          </p:cNvPr>
          <p:cNvSpPr/>
          <p:nvPr/>
        </p:nvSpPr>
        <p:spPr>
          <a:xfrm>
            <a:off x="7286509" y="5307697"/>
            <a:ext cx="4492026" cy="6798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具备这些条件，通过以下</a:t>
            </a: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5</a:t>
            </a: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步您就可以开展线上授课，教室、办公室、家里都可以。</a:t>
            </a:r>
            <a:endParaRPr lang="en-US" altLang="zh-CN" sz="16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05B4CA7B-3C2F-4AD3-8DFC-C5438ECECCCD}"/>
              </a:ext>
            </a:extLst>
          </p:cNvPr>
          <p:cNvSpPr/>
          <p:nvPr/>
        </p:nvSpPr>
        <p:spPr>
          <a:xfrm>
            <a:off x="7300243" y="4520174"/>
            <a:ext cx="6070082" cy="418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■ 教学课件（</a:t>
            </a: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PPT</a:t>
            </a: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文件）</a:t>
            </a:r>
            <a:endParaRPr lang="en-US" altLang="zh-CN" sz="16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72701543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8">
            <a:extLst>
              <a:ext uri="{FF2B5EF4-FFF2-40B4-BE49-F238E27FC236}">
                <a16:creationId xmlns:a16="http://schemas.microsoft.com/office/drawing/2014/main" id="{2E487576-EB88-2C46-AEF7-5F67C9B653DA}"/>
              </a:ext>
            </a:extLst>
          </p:cNvPr>
          <p:cNvSpPr/>
          <p:nvPr/>
        </p:nvSpPr>
        <p:spPr>
          <a:xfrm rot="16200000">
            <a:off x="4908754" y="-4908756"/>
            <a:ext cx="2374489" cy="12192000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639EF4">
                  <a:alpha val="83000"/>
                </a:srgbClr>
              </a:gs>
              <a:gs pos="100000">
                <a:srgbClr val="00B050">
                  <a:alpha val="80000"/>
                </a:srgbClr>
              </a:gs>
            </a:gsLst>
            <a:lin ang="5400000" scaled="1"/>
          </a:gra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02FFB39-1473-0E4A-989D-C8EF9C4D7A7B}"/>
              </a:ext>
            </a:extLst>
          </p:cNvPr>
          <p:cNvSpPr txBox="1"/>
          <p:nvPr/>
        </p:nvSpPr>
        <p:spPr>
          <a:xfrm>
            <a:off x="747362" y="1290096"/>
            <a:ext cx="5632307" cy="7571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r>
              <a:rPr lang="zh-CN" altLang="en-US" sz="4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下载安装雨课堂插件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17A0602-E69A-0449-856E-25D060316AD7}"/>
              </a:ext>
            </a:extLst>
          </p:cNvPr>
          <p:cNvSpPr txBox="1"/>
          <p:nvPr/>
        </p:nvSpPr>
        <p:spPr>
          <a:xfrm>
            <a:off x="7695637" y="-123880"/>
            <a:ext cx="4606386" cy="13111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algn="ctr"/>
            <a:r>
              <a:rPr lang="zh-CN" altLang="en-US" sz="8800" b="1" dirty="0">
                <a:solidFill>
                  <a:schemeClr val="bg1">
                    <a:alpha val="1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下载安装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FC491F97-8912-434D-A7F4-C63A931B8EF4}"/>
              </a:ext>
            </a:extLst>
          </p:cNvPr>
          <p:cNvSpPr/>
          <p:nvPr/>
        </p:nvSpPr>
        <p:spPr>
          <a:xfrm>
            <a:off x="747362" y="637225"/>
            <a:ext cx="1854995" cy="5909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步：</a:t>
            </a:r>
            <a:endParaRPr lang="en-US" altLang="zh-CN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4F23E80D-3C20-49EE-8495-CDB5FA6E98C1}"/>
              </a:ext>
            </a:extLst>
          </p:cNvPr>
          <p:cNvSpPr/>
          <p:nvPr/>
        </p:nvSpPr>
        <p:spPr>
          <a:xfrm>
            <a:off x="9285915" y="6353757"/>
            <a:ext cx="246814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扫码观看雨课堂下载及安装方法</a:t>
            </a:r>
            <a:endParaRPr lang="zh-CN" altLang="en-US" sz="1100" dirty="0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1C467B05-57B4-448E-B03B-E77FC0CC94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754" y="5161524"/>
            <a:ext cx="1018462" cy="1018462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E1A01383-B798-4B03-B0A0-0E9CE4097FBD}"/>
              </a:ext>
            </a:extLst>
          </p:cNvPr>
          <p:cNvSpPr/>
          <p:nvPr/>
        </p:nvSpPr>
        <p:spPr>
          <a:xfrm>
            <a:off x="7133179" y="3035238"/>
            <a:ext cx="6070082" cy="7875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■ 在雨课堂官网</a:t>
            </a:r>
            <a:r>
              <a:rPr lang="en-US" altLang="zh-CN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http://ykt.io/</a:t>
            </a: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，</a:t>
            </a:r>
            <a:endParaRPr lang="en-US" altLang="zh-CN" sz="16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进行下载并按提示安装。</a:t>
            </a:r>
            <a:endParaRPr lang="en-US" altLang="zh-CN" sz="16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6D157C65-4D73-4678-90B1-0CDA10658432}"/>
              </a:ext>
            </a:extLst>
          </p:cNvPr>
          <p:cNvSpPr/>
          <p:nvPr/>
        </p:nvSpPr>
        <p:spPr>
          <a:xfrm>
            <a:off x="7133179" y="3970781"/>
            <a:ext cx="4492026" cy="7875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■ 安装完成后，教师可打开任意</a:t>
            </a: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PPT</a:t>
            </a: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文件，导航栏中出现</a:t>
            </a: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【</a:t>
            </a: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雨课堂</a:t>
            </a: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】</a:t>
            </a: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（如左图）即为安装成功。</a:t>
            </a:r>
            <a:endParaRPr lang="en-US" altLang="zh-CN" sz="16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4863D97C-441A-4D85-BFCC-A300B2A9E9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0" r="32704" b="45572"/>
          <a:stretch/>
        </p:blipFill>
        <p:spPr>
          <a:xfrm>
            <a:off x="646748" y="3250157"/>
            <a:ext cx="5732921" cy="2466709"/>
          </a:xfrm>
          <a:prstGeom prst="rect">
            <a:avLst/>
          </a:prstGeom>
          <a:ln w="12700">
            <a:miter lim="400000"/>
          </a:ln>
          <a:effectLst>
            <a:outerShdw blurRad="127000" rotWithShape="0">
              <a:srgbClr val="000000">
                <a:alpha val="40000"/>
              </a:srgb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55C2C01-BB36-4A7F-89B4-62AB7DE30E0E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8" t="1515" r="60918" b="82844"/>
          <a:stretch/>
        </p:blipFill>
        <p:spPr>
          <a:xfrm>
            <a:off x="3076207" y="2750710"/>
            <a:ext cx="1378034" cy="1396107"/>
          </a:xfrm>
          <a:prstGeom prst="ellipse">
            <a:avLst/>
          </a:prstGeom>
          <a:ln>
            <a:noFill/>
          </a:ln>
          <a:effectLst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4080109377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>
            <a:extLst>
              <a:ext uri="{FF2B5EF4-FFF2-40B4-BE49-F238E27FC236}">
                <a16:creationId xmlns:a16="http://schemas.microsoft.com/office/drawing/2014/main" id="{ABE20072-C0F6-436E-BD86-F9F5E0FBC7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8" b="16139"/>
          <a:stretch/>
        </p:blipFill>
        <p:spPr>
          <a:xfrm>
            <a:off x="7981438" y="1973837"/>
            <a:ext cx="2468167" cy="4168916"/>
          </a:xfrm>
          <a:prstGeom prst="rect">
            <a:avLst/>
          </a:prstGeom>
          <a:ln w="12700">
            <a:miter lim="400000"/>
          </a:ln>
          <a:effectLst>
            <a:outerShdw blurRad="127000" rotWithShape="0">
              <a:srgbClr val="000000">
                <a:alpha val="40000"/>
              </a:srgbClr>
            </a:outerShdw>
          </a:effec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8AF23B1-C550-4A25-82F7-64084B076CC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07"/>
          <a:stretch/>
        </p:blipFill>
        <p:spPr>
          <a:xfrm>
            <a:off x="4576093" y="1975654"/>
            <a:ext cx="2515427" cy="4167100"/>
          </a:xfrm>
          <a:prstGeom prst="rect">
            <a:avLst/>
          </a:prstGeom>
          <a:ln w="12700">
            <a:miter lim="400000"/>
          </a:ln>
          <a:effectLst>
            <a:outerShdw blurRad="127000" rotWithShape="0">
              <a:srgbClr val="000000">
                <a:alpha val="40000"/>
              </a:srgb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9FE3108-02E1-42A1-87B4-356D063A758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3" b="8336"/>
          <a:stretch/>
        </p:blipFill>
        <p:spPr>
          <a:xfrm>
            <a:off x="1416515" y="1975654"/>
            <a:ext cx="2269660" cy="4129995"/>
          </a:xfrm>
          <a:prstGeom prst="rect">
            <a:avLst/>
          </a:prstGeom>
          <a:ln w="12700">
            <a:miter lim="400000"/>
          </a:ln>
          <a:effectLst>
            <a:outerShdw blurRad="127000" rotWithShape="0">
              <a:srgbClr val="000000">
                <a:alpha val="40000"/>
              </a:srgbClr>
            </a:outerShdw>
          </a:effectLst>
        </p:spPr>
      </p:pic>
      <p:sp>
        <p:nvSpPr>
          <p:cNvPr id="26" name="矩形 1">
            <a:extLst>
              <a:ext uri="{FF2B5EF4-FFF2-40B4-BE49-F238E27FC236}">
                <a16:creationId xmlns:a16="http://schemas.microsoft.com/office/drawing/2014/main" id="{5BBB479C-C717-4548-B26B-4165F61BF282}"/>
              </a:ext>
            </a:extLst>
          </p:cNvPr>
          <p:cNvSpPr/>
          <p:nvPr/>
        </p:nvSpPr>
        <p:spPr>
          <a:xfrm rot="10800000">
            <a:off x="707752" y="1837727"/>
            <a:ext cx="10044086" cy="1612205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68000">
                <a:srgbClr val="FBFCFE"/>
              </a:gs>
              <a:gs pos="100000">
                <a:srgbClr val="FFFFFF"/>
              </a:gs>
            </a:gsLst>
            <a:lin ang="54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lnSpc>
                <a:spcPct val="100000"/>
              </a:lnSpc>
              <a:defRPr sz="1800">
                <a:solidFill>
                  <a:srgbClr val="FFFFFF"/>
                </a:solidFill>
              </a:defRPr>
            </a:pPr>
            <a:endParaRPr sz="1600" dirty="0"/>
          </a:p>
        </p:txBody>
      </p:sp>
      <p:sp>
        <p:nvSpPr>
          <p:cNvPr id="9" name="圆角矩形 8">
            <a:extLst>
              <a:ext uri="{FF2B5EF4-FFF2-40B4-BE49-F238E27FC236}">
                <a16:creationId xmlns:a16="http://schemas.microsoft.com/office/drawing/2014/main" id="{2E487576-EB88-2C46-AEF7-5F67C9B653DA}"/>
              </a:ext>
            </a:extLst>
          </p:cNvPr>
          <p:cNvSpPr/>
          <p:nvPr/>
        </p:nvSpPr>
        <p:spPr>
          <a:xfrm rot="16200000">
            <a:off x="4908754" y="-4908756"/>
            <a:ext cx="2374489" cy="12192000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639EF4">
                  <a:alpha val="83000"/>
                </a:srgbClr>
              </a:gs>
              <a:gs pos="100000">
                <a:srgbClr val="00B050">
                  <a:alpha val="80000"/>
                </a:srgbClr>
              </a:gs>
            </a:gsLst>
            <a:lin ang="5400000" scaled="1"/>
          </a:gra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02FFB39-1473-0E4A-989D-C8EF9C4D7A7B}"/>
              </a:ext>
            </a:extLst>
          </p:cNvPr>
          <p:cNvSpPr txBox="1"/>
          <p:nvPr/>
        </p:nvSpPr>
        <p:spPr>
          <a:xfrm>
            <a:off x="747362" y="1309556"/>
            <a:ext cx="5632307" cy="7571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r>
              <a:rPr lang="zh-CN" altLang="en-US" sz="4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申请成为雨课堂会员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17A0602-E69A-0449-856E-25D060316AD7}"/>
              </a:ext>
            </a:extLst>
          </p:cNvPr>
          <p:cNvSpPr txBox="1"/>
          <p:nvPr/>
        </p:nvSpPr>
        <p:spPr>
          <a:xfrm>
            <a:off x="7695637" y="-123880"/>
            <a:ext cx="4606386" cy="13111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algn="ctr"/>
            <a:r>
              <a:rPr lang="zh-CN" altLang="en-US" sz="8800" b="1" dirty="0">
                <a:solidFill>
                  <a:schemeClr val="bg1">
                    <a:alpha val="1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申请会员</a:t>
            </a:r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38822D9E-F8DA-4149-B4E6-F4B05661A7A2}"/>
              </a:ext>
            </a:extLst>
          </p:cNvPr>
          <p:cNvSpPr txBox="1"/>
          <p:nvPr/>
        </p:nvSpPr>
        <p:spPr>
          <a:xfrm>
            <a:off x="6786390" y="446513"/>
            <a:ext cx="5412236" cy="27315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 numCol="1" anchor="t">
            <a:spAutoFit/>
          </a:bodyPr>
          <a:lstStyle>
            <a:lvl1pPr algn="just">
              <a:lnSpc>
                <a:spcPct val="150000"/>
              </a:lnSpc>
              <a:defRPr sz="1800">
                <a:solidFill>
                  <a:srgbClr val="5F7D99"/>
                </a:solidFill>
              </a:defRPr>
            </a:lvl1pPr>
          </a:lstStyle>
          <a:p>
            <a:pPr>
              <a:lnSpc>
                <a:spcPct val="100000"/>
              </a:lnSpc>
              <a:spcBef>
                <a:spcPts val="700"/>
              </a:spcBef>
            </a:pPr>
            <a:r>
              <a:rPr lang="zh-CN" altLang="en-US" sz="1400" b="1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温馨提示：</a:t>
            </a:r>
            <a:endParaRPr lang="en-US" altLang="zh-CN" sz="1400" b="1" kern="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700"/>
              </a:spcBef>
            </a:pPr>
            <a:r>
              <a:rPr lang="zh-CN" altLang="en-US" sz="1400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目前所有老师均可以免费申请成为会员</a:t>
            </a:r>
            <a:endParaRPr lang="en-US" altLang="zh-CN" sz="1400" kern="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700"/>
              </a:spcBef>
            </a:pPr>
            <a:r>
              <a:rPr lang="zh-CN" altLang="en-US" sz="1400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按照国家相关规定进行直播需进行实名认证</a:t>
            </a:r>
            <a:endParaRPr lang="en-US" altLang="zh-CN" sz="1400" kern="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700"/>
              </a:spcBef>
            </a:pPr>
            <a:r>
              <a:rPr lang="zh-CN" altLang="en-US" sz="1400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会员审核期为</a:t>
            </a:r>
            <a:r>
              <a:rPr lang="en-US" altLang="zh-CN" sz="1400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  <a:r>
              <a:rPr lang="zh-CN" altLang="en-US" sz="1400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日，当日申请次日生效</a:t>
            </a:r>
            <a:endParaRPr lang="en-US" altLang="zh-CN" sz="1400" kern="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700"/>
              </a:spcBef>
            </a:pPr>
            <a:r>
              <a:rPr lang="zh-CN" altLang="en-US" sz="1400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如所在学校是专业版用户，绑定账号即升级会员，请咨询教务处</a:t>
            </a:r>
            <a:endParaRPr lang="en-US" altLang="zh-CN" sz="1400" kern="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700"/>
              </a:spcBef>
            </a:pPr>
            <a:endParaRPr lang="en-US" altLang="zh-CN" sz="1400" kern="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</a:pPr>
            <a:endParaRPr lang="en-US" altLang="zh-CN" sz="1400" dirty="0">
              <a:solidFill>
                <a:schemeClr val="bg1"/>
              </a:solidFill>
            </a:endParaRPr>
          </a:p>
          <a:p>
            <a:pPr algn="l">
              <a:lnSpc>
                <a:spcPct val="100000"/>
              </a:lnSpc>
            </a:pPr>
            <a:endParaRPr lang="en-US" altLang="zh-CN" sz="1400" dirty="0">
              <a:solidFill>
                <a:schemeClr val="bg1"/>
              </a:solidFill>
            </a:endParaRPr>
          </a:p>
          <a:p>
            <a:pPr algn="l">
              <a:lnSpc>
                <a:spcPct val="100000"/>
              </a:lnSpc>
            </a:pPr>
            <a:endParaRPr lang="en-US" altLang="zh-CN" sz="1400" dirty="0">
              <a:solidFill>
                <a:schemeClr val="bg1"/>
              </a:solidFill>
            </a:endParaRPr>
          </a:p>
          <a:p>
            <a:pPr lvl="0">
              <a:lnSpc>
                <a:spcPct val="100000"/>
              </a:lnSpc>
              <a:spcBef>
                <a:spcPts val="700"/>
              </a:spcBef>
            </a:pPr>
            <a:endParaRPr lang="zh-CN" altLang="en-US" sz="1050" kern="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FC491F97-8912-434D-A7F4-C63A931B8EF4}"/>
              </a:ext>
            </a:extLst>
          </p:cNvPr>
          <p:cNvSpPr/>
          <p:nvPr/>
        </p:nvSpPr>
        <p:spPr>
          <a:xfrm>
            <a:off x="747362" y="680543"/>
            <a:ext cx="1854995" cy="5909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步：</a:t>
            </a:r>
            <a:endParaRPr lang="en-US" altLang="zh-CN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23">
            <a:extLst>
              <a:ext uri="{FF2B5EF4-FFF2-40B4-BE49-F238E27FC236}">
                <a16:creationId xmlns:a16="http://schemas.microsoft.com/office/drawing/2014/main" id="{C9C40B49-7048-4D6D-8C5B-0C484DA11AF4}"/>
              </a:ext>
            </a:extLst>
          </p:cNvPr>
          <p:cNvSpPr txBox="1"/>
          <p:nvPr/>
        </p:nvSpPr>
        <p:spPr>
          <a:xfrm>
            <a:off x="707752" y="6221332"/>
            <a:ext cx="3814762" cy="313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2000">
                <a:solidFill>
                  <a:srgbClr val="262626"/>
                </a:solidFill>
              </a:defRPr>
            </a:lvl1pPr>
          </a:lstStyle>
          <a:p>
            <a:pPr algn="ctr"/>
            <a:r>
              <a:rPr lang="zh-CN" altLang="en-US" sz="1600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雨课堂公众号首页对话框中输入“会员”</a:t>
            </a:r>
          </a:p>
        </p:txBody>
      </p:sp>
      <p:sp>
        <p:nvSpPr>
          <p:cNvPr id="18" name="矩形 2">
            <a:extLst>
              <a:ext uri="{FF2B5EF4-FFF2-40B4-BE49-F238E27FC236}">
                <a16:creationId xmlns:a16="http://schemas.microsoft.com/office/drawing/2014/main" id="{C871999D-DD0B-478D-AB1F-1A3615DB8591}"/>
              </a:ext>
            </a:extLst>
          </p:cNvPr>
          <p:cNvSpPr/>
          <p:nvPr/>
        </p:nvSpPr>
        <p:spPr>
          <a:xfrm>
            <a:off x="1908476" y="4525376"/>
            <a:ext cx="444628" cy="293458"/>
          </a:xfrm>
          <a:prstGeom prst="rect">
            <a:avLst/>
          </a:prstGeom>
          <a:ln w="19050">
            <a:solidFill>
              <a:srgbClr val="639EF4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400"/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6703ECB3-8CCC-4FB5-9235-4EB12C8FC6AE}"/>
              </a:ext>
            </a:extLst>
          </p:cNvPr>
          <p:cNvGrpSpPr/>
          <p:nvPr/>
        </p:nvGrpSpPr>
        <p:grpSpPr>
          <a:xfrm rot="10800000">
            <a:off x="2098754" y="4798790"/>
            <a:ext cx="45719" cy="1343963"/>
            <a:chOff x="927773" y="2198876"/>
            <a:chExt cx="45719" cy="1343963"/>
          </a:xfrm>
        </p:grpSpPr>
        <p:sp>
          <p:nvSpPr>
            <p:cNvPr id="15" name="直接连接符 15">
              <a:extLst>
                <a:ext uri="{FF2B5EF4-FFF2-40B4-BE49-F238E27FC236}">
                  <a16:creationId xmlns:a16="http://schemas.microsoft.com/office/drawing/2014/main" id="{74D59075-AEF5-46A6-BCAE-04FAE0BFF400}"/>
                </a:ext>
              </a:extLst>
            </p:cNvPr>
            <p:cNvSpPr/>
            <p:nvPr/>
          </p:nvSpPr>
          <p:spPr>
            <a:xfrm flipV="1">
              <a:off x="949127" y="2198876"/>
              <a:ext cx="3762" cy="1294931"/>
            </a:xfrm>
            <a:prstGeom prst="line">
              <a:avLst/>
            </a:prstGeom>
            <a:ln w="25400">
              <a:solidFill>
                <a:srgbClr val="639EF4"/>
              </a:solidFill>
              <a:miter/>
            </a:ln>
          </p:spPr>
          <p:txBody>
            <a:bodyPr lIns="45718" tIns="45718" rIns="45718" bIns="45718"/>
            <a:lstStyle/>
            <a:p>
              <a:pPr>
                <a:lnSpc>
                  <a:spcPct val="100000"/>
                </a:lnSpc>
                <a:defRPr sz="1800">
                  <a:solidFill>
                    <a:srgbClr val="000000"/>
                  </a:solidFill>
                </a:defRPr>
              </a:pPr>
              <a:endParaRPr sz="1600" dirty="0"/>
            </a:p>
          </p:txBody>
        </p:sp>
        <p:sp>
          <p:nvSpPr>
            <p:cNvPr id="16" name="流程图: 接点 15">
              <a:extLst>
                <a:ext uri="{FF2B5EF4-FFF2-40B4-BE49-F238E27FC236}">
                  <a16:creationId xmlns:a16="http://schemas.microsoft.com/office/drawing/2014/main" id="{D67B776A-78CF-4D8E-85F3-3BC4360AA264}"/>
                </a:ext>
              </a:extLst>
            </p:cNvPr>
            <p:cNvSpPr/>
            <p:nvPr/>
          </p:nvSpPr>
          <p:spPr>
            <a:xfrm>
              <a:off x="927773" y="3497120"/>
              <a:ext cx="45719" cy="45719"/>
            </a:xfrm>
            <a:prstGeom prst="flowChartConnector">
              <a:avLst/>
            </a:prstGeom>
            <a:solidFill>
              <a:srgbClr val="639EF4"/>
            </a:solidFill>
            <a:ln w="25400" cap="flat">
              <a:solidFill>
                <a:srgbClr val="639EF4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endParaRPr>
            </a:p>
          </p:txBody>
        </p: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49F00C82-70AC-4B66-B269-554C29545348}"/>
              </a:ext>
            </a:extLst>
          </p:cNvPr>
          <p:cNvGrpSpPr/>
          <p:nvPr/>
        </p:nvGrpSpPr>
        <p:grpSpPr>
          <a:xfrm rot="10800000">
            <a:off x="6319879" y="5233455"/>
            <a:ext cx="45719" cy="909297"/>
            <a:chOff x="927773" y="2598700"/>
            <a:chExt cx="45719" cy="944139"/>
          </a:xfrm>
        </p:grpSpPr>
        <p:sp>
          <p:nvSpPr>
            <p:cNvPr id="22" name="直接连接符 15">
              <a:extLst>
                <a:ext uri="{FF2B5EF4-FFF2-40B4-BE49-F238E27FC236}">
                  <a16:creationId xmlns:a16="http://schemas.microsoft.com/office/drawing/2014/main" id="{9AB55C1F-6815-47E0-BCD6-E25881F8AE38}"/>
                </a:ext>
              </a:extLst>
            </p:cNvPr>
            <p:cNvSpPr/>
            <p:nvPr/>
          </p:nvSpPr>
          <p:spPr>
            <a:xfrm flipV="1">
              <a:off x="949127" y="2598700"/>
              <a:ext cx="416" cy="895108"/>
            </a:xfrm>
            <a:prstGeom prst="line">
              <a:avLst/>
            </a:prstGeom>
            <a:ln w="25400">
              <a:solidFill>
                <a:srgbClr val="639EF4"/>
              </a:solidFill>
              <a:miter/>
            </a:ln>
          </p:spPr>
          <p:txBody>
            <a:bodyPr lIns="45718" tIns="45718" rIns="45718" bIns="45718"/>
            <a:lstStyle/>
            <a:p>
              <a:pPr>
                <a:lnSpc>
                  <a:spcPct val="100000"/>
                </a:lnSpc>
                <a:defRPr sz="1800">
                  <a:solidFill>
                    <a:srgbClr val="000000"/>
                  </a:solidFill>
                </a:defRPr>
              </a:pPr>
              <a:endParaRPr sz="1600" dirty="0"/>
            </a:p>
          </p:txBody>
        </p:sp>
        <p:sp>
          <p:nvSpPr>
            <p:cNvPr id="23" name="流程图: 接点 22">
              <a:extLst>
                <a:ext uri="{FF2B5EF4-FFF2-40B4-BE49-F238E27FC236}">
                  <a16:creationId xmlns:a16="http://schemas.microsoft.com/office/drawing/2014/main" id="{B90FCB89-1DCD-40B2-B7CC-4A5BC9F3C779}"/>
                </a:ext>
              </a:extLst>
            </p:cNvPr>
            <p:cNvSpPr/>
            <p:nvPr/>
          </p:nvSpPr>
          <p:spPr>
            <a:xfrm>
              <a:off x="927773" y="3497120"/>
              <a:ext cx="45719" cy="45719"/>
            </a:xfrm>
            <a:prstGeom prst="flowChartConnector">
              <a:avLst/>
            </a:prstGeom>
            <a:solidFill>
              <a:srgbClr val="639EF4"/>
            </a:solidFill>
            <a:ln w="25400" cap="flat">
              <a:solidFill>
                <a:srgbClr val="639EF4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endParaRPr>
            </a:p>
          </p:txBody>
        </p:sp>
      </p:grpSp>
      <p:sp>
        <p:nvSpPr>
          <p:cNvPr id="24" name="矩形 2">
            <a:extLst>
              <a:ext uri="{FF2B5EF4-FFF2-40B4-BE49-F238E27FC236}">
                <a16:creationId xmlns:a16="http://schemas.microsoft.com/office/drawing/2014/main" id="{4C59D1B3-8D2A-4859-B252-35BA6922CB62}"/>
              </a:ext>
            </a:extLst>
          </p:cNvPr>
          <p:cNvSpPr/>
          <p:nvPr/>
        </p:nvSpPr>
        <p:spPr>
          <a:xfrm>
            <a:off x="5975072" y="4955488"/>
            <a:ext cx="787191" cy="244619"/>
          </a:xfrm>
          <a:prstGeom prst="rect">
            <a:avLst/>
          </a:prstGeom>
          <a:ln w="19050">
            <a:solidFill>
              <a:srgbClr val="639EF4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400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FAC39D7B-BDDB-4F11-B124-EDC09024636A}"/>
              </a:ext>
            </a:extLst>
          </p:cNvPr>
          <p:cNvSpPr txBox="1"/>
          <p:nvPr/>
        </p:nvSpPr>
        <p:spPr>
          <a:xfrm>
            <a:off x="5474526" y="6221332"/>
            <a:ext cx="1810286" cy="3139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1600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点击会员申请入口</a:t>
            </a: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2FF698C6-0464-4C64-9540-96569A27A1C8}"/>
              </a:ext>
            </a:extLst>
          </p:cNvPr>
          <p:cNvSpPr/>
          <p:nvPr/>
        </p:nvSpPr>
        <p:spPr>
          <a:xfrm>
            <a:off x="9362365" y="4987002"/>
            <a:ext cx="2352397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rgbClr val="FF7D70"/>
                </a:solidFill>
              </a:rPr>
              <a:t>温馨提示：</a:t>
            </a:r>
            <a:r>
              <a:rPr lang="zh-CN" altLang="en-US" sz="1400" dirty="0">
                <a:solidFill>
                  <a:srgbClr val="FF7D70"/>
                </a:solidFill>
              </a:rPr>
              <a:t>如果没有工作证，只需要有能证明您学校老师身份的证件照片都可以，如餐卡，图书馆卡等。</a:t>
            </a:r>
            <a:endParaRPr lang="en-US" altLang="zh-CN" sz="1400" dirty="0">
              <a:solidFill>
                <a:srgbClr val="FF7D70"/>
              </a:solidFill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2FDDC5A8-A6F9-4937-BFAB-E8F98D60B3E5}"/>
              </a:ext>
            </a:extLst>
          </p:cNvPr>
          <p:cNvSpPr txBox="1"/>
          <p:nvPr/>
        </p:nvSpPr>
        <p:spPr>
          <a:xfrm>
            <a:off x="8109392" y="6248102"/>
            <a:ext cx="2462287" cy="3139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1600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按要求填写上传相关内容</a:t>
            </a:r>
          </a:p>
        </p:txBody>
      </p:sp>
    </p:spTree>
    <p:extLst>
      <p:ext uri="{BB962C8B-B14F-4D97-AF65-F5344CB8AC3E}">
        <p14:creationId xmlns:p14="http://schemas.microsoft.com/office/powerpoint/2010/main" val="3047951224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8">
            <a:extLst>
              <a:ext uri="{FF2B5EF4-FFF2-40B4-BE49-F238E27FC236}">
                <a16:creationId xmlns:a16="http://schemas.microsoft.com/office/drawing/2014/main" id="{2E487576-EB88-2C46-AEF7-5F67C9B653DA}"/>
              </a:ext>
            </a:extLst>
          </p:cNvPr>
          <p:cNvSpPr/>
          <p:nvPr/>
        </p:nvSpPr>
        <p:spPr>
          <a:xfrm rot="16200000">
            <a:off x="4908754" y="-4908756"/>
            <a:ext cx="2374489" cy="12192000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639EF4">
                  <a:alpha val="83000"/>
                </a:srgbClr>
              </a:gs>
              <a:gs pos="100000">
                <a:srgbClr val="00B050">
                  <a:alpha val="80000"/>
                </a:srgbClr>
              </a:gs>
            </a:gsLst>
            <a:lin ang="5400000" scaled="1"/>
          </a:gra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02FFB39-1473-0E4A-989D-C8EF9C4D7A7B}"/>
              </a:ext>
            </a:extLst>
          </p:cNvPr>
          <p:cNvSpPr txBox="1"/>
          <p:nvPr/>
        </p:nvSpPr>
        <p:spPr>
          <a:xfrm>
            <a:off x="747362" y="1290096"/>
            <a:ext cx="5632307" cy="7571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r>
              <a:rPr lang="zh-CN" altLang="en-US" sz="4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上课开启雨课堂授课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17A0602-E69A-0449-856E-25D060316AD7}"/>
              </a:ext>
            </a:extLst>
          </p:cNvPr>
          <p:cNvSpPr txBox="1"/>
          <p:nvPr/>
        </p:nvSpPr>
        <p:spPr>
          <a:xfrm>
            <a:off x="7695637" y="-123880"/>
            <a:ext cx="4606386" cy="13111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r>
              <a:rPr lang="zh-CN" altLang="en-US" sz="8800" b="1" dirty="0">
                <a:solidFill>
                  <a:schemeClr val="bg1">
                    <a:alpha val="1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开启授课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FC491F97-8912-434D-A7F4-C63A931B8EF4}"/>
              </a:ext>
            </a:extLst>
          </p:cNvPr>
          <p:cNvSpPr/>
          <p:nvPr/>
        </p:nvSpPr>
        <p:spPr>
          <a:xfrm>
            <a:off x="747362" y="669609"/>
            <a:ext cx="1854995" cy="5909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步：</a:t>
            </a:r>
            <a:endParaRPr lang="en-US" altLang="zh-CN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9BCD14A5-284F-4558-8EA0-3830D0A4EF9C}"/>
              </a:ext>
            </a:extLst>
          </p:cNvPr>
          <p:cNvGrpSpPr/>
          <p:nvPr/>
        </p:nvGrpSpPr>
        <p:grpSpPr>
          <a:xfrm>
            <a:off x="1952457" y="3124850"/>
            <a:ext cx="8920601" cy="4819910"/>
            <a:chOff x="3906718" y="1645699"/>
            <a:chExt cx="8794715" cy="4660965"/>
          </a:xfrm>
        </p:grpSpPr>
        <p:pic>
          <p:nvPicPr>
            <p:cNvPr id="13" name="图片 2" descr="图片 2">
              <a:extLst>
                <a:ext uri="{FF2B5EF4-FFF2-40B4-BE49-F238E27FC236}">
                  <a16:creationId xmlns:a16="http://schemas.microsoft.com/office/drawing/2014/main" id="{573B916B-FA59-4300-A7BA-0D7589A3DB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944" r="467" b="967"/>
            <a:stretch>
              <a:fillRect/>
            </a:stretch>
          </p:blipFill>
          <p:spPr>
            <a:xfrm>
              <a:off x="4081029" y="1645699"/>
              <a:ext cx="8620404" cy="4615401"/>
            </a:xfrm>
            <a:prstGeom prst="rect">
              <a:avLst/>
            </a:prstGeom>
            <a:ln w="12700">
              <a:miter lim="400000"/>
            </a:ln>
            <a:effectLst>
              <a:outerShdw blurRad="127000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14" name="矩形 1">
              <a:extLst>
                <a:ext uri="{FF2B5EF4-FFF2-40B4-BE49-F238E27FC236}">
                  <a16:creationId xmlns:a16="http://schemas.microsoft.com/office/drawing/2014/main" id="{AC4CCA35-87A9-42A0-9A73-11473606F4F5}"/>
                </a:ext>
              </a:extLst>
            </p:cNvPr>
            <p:cNvSpPr/>
            <p:nvPr/>
          </p:nvSpPr>
          <p:spPr>
            <a:xfrm>
              <a:off x="3906718" y="2962674"/>
              <a:ext cx="8794715" cy="3343990"/>
            </a:xfrm>
            <a:prstGeom prst="rect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68000">
                  <a:srgbClr val="FBFCFE"/>
                </a:gs>
                <a:gs pos="100000">
                  <a:srgbClr val="FFFFFF"/>
                </a:gs>
              </a:gsLst>
              <a:lin ang="5400000"/>
            </a:gradFill>
            <a:ln w="12700">
              <a:miter lim="400000"/>
            </a:ln>
          </p:spPr>
          <p:txBody>
            <a:bodyPr lIns="45718" tIns="45718" rIns="45718" bIns="45718" anchor="ctr"/>
            <a:lstStyle/>
            <a:p>
              <a:pPr algn="ctr">
                <a:lnSpc>
                  <a:spcPct val="100000"/>
                </a:lnSpc>
                <a:defRPr sz="1800">
                  <a:solidFill>
                    <a:srgbClr val="FFFFFF"/>
                  </a:solidFill>
                </a:defRPr>
              </a:pPr>
              <a:endParaRPr sz="1600" dirty="0"/>
            </a:p>
          </p:txBody>
        </p:sp>
        <p:sp>
          <p:nvSpPr>
            <p:cNvPr id="15" name="直接连接符 22">
              <a:extLst>
                <a:ext uri="{FF2B5EF4-FFF2-40B4-BE49-F238E27FC236}">
                  <a16:creationId xmlns:a16="http://schemas.microsoft.com/office/drawing/2014/main" id="{310DAFCF-992F-4322-9BCF-A6330B29595A}"/>
                </a:ext>
              </a:extLst>
            </p:cNvPr>
            <p:cNvSpPr/>
            <p:nvPr/>
          </p:nvSpPr>
          <p:spPr>
            <a:xfrm>
              <a:off x="7352571" y="4011545"/>
              <a:ext cx="1155912" cy="3"/>
            </a:xfrm>
            <a:prstGeom prst="line">
              <a:avLst/>
            </a:prstGeom>
            <a:solidFill>
              <a:srgbClr val="DEEBF7"/>
            </a:solidFill>
            <a:ln w="38100">
              <a:solidFill>
                <a:schemeClr val="accent5"/>
              </a:solidFill>
              <a:miter/>
            </a:ln>
          </p:spPr>
          <p:txBody>
            <a:bodyPr lIns="45718" tIns="45718" rIns="45718" bIns="45718"/>
            <a:lstStyle/>
            <a:p>
              <a:pPr>
                <a:lnSpc>
                  <a:spcPct val="100000"/>
                </a:lnSpc>
                <a:defRPr sz="1800">
                  <a:solidFill>
                    <a:srgbClr val="000000"/>
                  </a:solidFill>
                </a:defRPr>
              </a:pPr>
              <a:endParaRPr sz="1600"/>
            </a:p>
          </p:txBody>
        </p:sp>
        <p:sp>
          <p:nvSpPr>
            <p:cNvPr id="17" name="文本框 19">
              <a:extLst>
                <a:ext uri="{FF2B5EF4-FFF2-40B4-BE49-F238E27FC236}">
                  <a16:creationId xmlns:a16="http://schemas.microsoft.com/office/drawing/2014/main" id="{30EF9397-E44F-4828-A77B-D35BDF94577D}"/>
                </a:ext>
              </a:extLst>
            </p:cNvPr>
            <p:cNvSpPr txBox="1"/>
            <p:nvPr/>
          </p:nvSpPr>
          <p:spPr>
            <a:xfrm>
              <a:off x="8567432" y="3811489"/>
              <a:ext cx="2043183" cy="31392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8" tIns="45718" rIns="45718" bIns="45718">
              <a:spAutoFit/>
            </a:bodyPr>
            <a:lstStyle>
              <a:lvl1pPr algn="ctr">
                <a:defRPr sz="1600">
                  <a:solidFill>
                    <a:srgbClr val="595959"/>
                  </a:solidFill>
                </a:defRPr>
              </a:lvl1pPr>
            </a:lstStyle>
            <a:p>
              <a:r>
                <a:t>（2）创建课程和班级</a:t>
              </a:r>
            </a:p>
          </p:txBody>
        </p:sp>
        <p:pic>
          <p:nvPicPr>
            <p:cNvPr id="19" name="图片 5" descr="图片 5">
              <a:extLst>
                <a:ext uri="{FF2B5EF4-FFF2-40B4-BE49-F238E27FC236}">
                  <a16:creationId xmlns:a16="http://schemas.microsoft.com/office/drawing/2014/main" id="{D161727E-00EF-40E0-9F54-1DDFD7EC83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97629" y="2315527"/>
              <a:ext cx="4539606" cy="2699444"/>
            </a:xfrm>
            <a:prstGeom prst="rect">
              <a:avLst/>
            </a:prstGeom>
            <a:ln w="12700">
              <a:miter lim="400000"/>
            </a:ln>
            <a:effectLst>
              <a:outerShdw blurRad="127000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20" name="矩形 20">
              <a:extLst>
                <a:ext uri="{FF2B5EF4-FFF2-40B4-BE49-F238E27FC236}">
                  <a16:creationId xmlns:a16="http://schemas.microsoft.com/office/drawing/2014/main" id="{9E8531DE-D35C-4636-B8DC-47AE0E9513AF}"/>
                </a:ext>
              </a:extLst>
            </p:cNvPr>
            <p:cNvSpPr/>
            <p:nvPr/>
          </p:nvSpPr>
          <p:spPr>
            <a:xfrm>
              <a:off x="4429350" y="2003426"/>
              <a:ext cx="403646" cy="504825"/>
            </a:xfrm>
            <a:prstGeom prst="rect">
              <a:avLst/>
            </a:prstGeom>
            <a:ln w="25400">
              <a:solidFill>
                <a:srgbClr val="639EF4"/>
              </a:solidFill>
              <a:miter/>
            </a:ln>
          </p:spPr>
          <p:txBody>
            <a:bodyPr lIns="45718" tIns="45718" rIns="45718" bIns="45718" anchor="ctr"/>
            <a:lstStyle/>
            <a:p>
              <a:pPr algn="ctr">
                <a:lnSpc>
                  <a:spcPct val="100000"/>
                </a:lnSpc>
                <a:defRPr sz="1800">
                  <a:solidFill>
                    <a:srgbClr val="FFFFFF"/>
                  </a:solidFill>
                </a:defRPr>
              </a:pPr>
              <a:endParaRPr sz="1600"/>
            </a:p>
          </p:txBody>
        </p:sp>
      </p:grpSp>
      <p:sp>
        <p:nvSpPr>
          <p:cNvPr id="21" name="矩形 20">
            <a:extLst>
              <a:ext uri="{FF2B5EF4-FFF2-40B4-BE49-F238E27FC236}">
                <a16:creationId xmlns:a16="http://schemas.microsoft.com/office/drawing/2014/main" id="{20D2054B-05FA-421D-B001-C48DE613DC38}"/>
              </a:ext>
            </a:extLst>
          </p:cNvPr>
          <p:cNvSpPr/>
          <p:nvPr/>
        </p:nvSpPr>
        <p:spPr>
          <a:xfrm>
            <a:off x="6906554" y="882526"/>
            <a:ext cx="533851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）点击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开启雨课堂授课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开始进入正式授课。</a:t>
            </a:r>
          </a:p>
        </p:txBody>
      </p:sp>
      <p:sp>
        <p:nvSpPr>
          <p:cNvPr id="22" name="文本框 23">
            <a:extLst>
              <a:ext uri="{FF2B5EF4-FFF2-40B4-BE49-F238E27FC236}">
                <a16:creationId xmlns:a16="http://schemas.microsoft.com/office/drawing/2014/main" id="{22F2ED7C-7E09-41CF-92E7-BB99AFB079D5}"/>
              </a:ext>
            </a:extLst>
          </p:cNvPr>
          <p:cNvSpPr txBox="1"/>
          <p:nvPr/>
        </p:nvSpPr>
        <p:spPr>
          <a:xfrm>
            <a:off x="6973453" y="607478"/>
            <a:ext cx="6068282" cy="2862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2000">
                <a:solidFill>
                  <a:srgbClr val="262626"/>
                </a:solidFill>
              </a:defRPr>
            </a:lvl1pPr>
          </a:lstStyle>
          <a:p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）在导航栏中点击第一个图标    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微信扫一扫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进行登录。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文本框 28">
            <a:extLst>
              <a:ext uri="{FF2B5EF4-FFF2-40B4-BE49-F238E27FC236}">
                <a16:creationId xmlns:a16="http://schemas.microsoft.com/office/drawing/2014/main" id="{67E97D68-C0F2-4487-96BA-91ACE0D955E1}"/>
              </a:ext>
            </a:extLst>
          </p:cNvPr>
          <p:cNvSpPr txBox="1"/>
          <p:nvPr/>
        </p:nvSpPr>
        <p:spPr>
          <a:xfrm>
            <a:off x="6973453" y="1195011"/>
            <a:ext cx="4792034" cy="2862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2000">
                <a:solidFill>
                  <a:srgbClr val="262626"/>
                </a:solidFill>
              </a:defRPr>
            </a:lvl1pPr>
          </a:lstStyle>
          <a:p>
            <a:r>
              <a:rPr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）创建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选择</a:t>
            </a:r>
            <a:r>
              <a:rPr sz="140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课程和班级</a:t>
            </a:r>
            <a:endParaRPr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文本框 29">
            <a:extLst>
              <a:ext uri="{FF2B5EF4-FFF2-40B4-BE49-F238E27FC236}">
                <a16:creationId xmlns:a16="http://schemas.microsoft.com/office/drawing/2014/main" id="{EFD0CDA0-C7CF-43F4-BCF6-256361CC2C91}"/>
              </a:ext>
            </a:extLst>
          </p:cNvPr>
          <p:cNvSpPr txBox="1"/>
          <p:nvPr/>
        </p:nvSpPr>
        <p:spPr>
          <a:xfrm>
            <a:off x="6973453" y="1478003"/>
            <a:ext cx="4596823" cy="2862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2000">
                <a:solidFill>
                  <a:srgbClr val="262626"/>
                </a:solidFill>
              </a:defRPr>
            </a:lvl1pPr>
          </a:lstStyle>
          <a:p>
            <a:r>
              <a:rPr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）确认【开启雨课堂】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DBFEB147-3BE3-4714-9E5B-2AD5961526F0}"/>
              </a:ext>
            </a:extLst>
          </p:cNvPr>
          <p:cNvSpPr/>
          <p:nvPr/>
        </p:nvSpPr>
        <p:spPr>
          <a:xfrm>
            <a:off x="7043874" y="248981"/>
            <a:ext cx="2236510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 sz="1600">
                <a:solidFill>
                  <a:srgbClr val="262626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pPr>
            <a:r>
              <a:rPr lang="zh-CN" altLang="en-US" sz="1600" b="1" dirty="0">
                <a:solidFill>
                  <a:schemeClr val="bg1"/>
                </a:solidFill>
              </a:rPr>
              <a:t>如何开启雨课堂授课？</a:t>
            </a:r>
          </a:p>
        </p:txBody>
      </p:sp>
      <p:sp>
        <p:nvSpPr>
          <p:cNvPr id="26" name="文本框 23">
            <a:extLst>
              <a:ext uri="{FF2B5EF4-FFF2-40B4-BE49-F238E27FC236}">
                <a16:creationId xmlns:a16="http://schemas.microsoft.com/office/drawing/2014/main" id="{641CCC4A-13D1-4FA7-801E-E68C00E598AF}"/>
              </a:ext>
            </a:extLst>
          </p:cNvPr>
          <p:cNvSpPr txBox="1"/>
          <p:nvPr/>
        </p:nvSpPr>
        <p:spPr>
          <a:xfrm>
            <a:off x="797600" y="3585522"/>
            <a:ext cx="913066" cy="313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000">
                <a:solidFill>
                  <a:srgbClr val="262626"/>
                </a:solidFill>
              </a:defRPr>
            </a:lvl1pPr>
          </a:lstStyle>
          <a:p>
            <a:r>
              <a:rPr lang="zh-CN" altLang="en-US" sz="1600" b="1" dirty="0">
                <a:solidFill>
                  <a:srgbClr val="639EF4"/>
                </a:solidFill>
              </a:rPr>
              <a:t>扫码登录</a:t>
            </a:r>
            <a:endParaRPr sz="1600" b="1" dirty="0">
              <a:solidFill>
                <a:srgbClr val="639EF4"/>
              </a:solidFill>
            </a:endParaRPr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63F08933-A2F3-4B7A-8AE9-C4400762C1E4}"/>
              </a:ext>
            </a:extLst>
          </p:cNvPr>
          <p:cNvGrpSpPr/>
          <p:nvPr/>
        </p:nvGrpSpPr>
        <p:grpSpPr>
          <a:xfrm rot="16200000">
            <a:off x="1891250" y="3561006"/>
            <a:ext cx="45719" cy="362960"/>
            <a:chOff x="927773" y="3179879"/>
            <a:chExt cx="45719" cy="362960"/>
          </a:xfrm>
        </p:grpSpPr>
        <p:sp>
          <p:nvSpPr>
            <p:cNvPr id="28" name="直接连接符 15">
              <a:extLst>
                <a:ext uri="{FF2B5EF4-FFF2-40B4-BE49-F238E27FC236}">
                  <a16:creationId xmlns:a16="http://schemas.microsoft.com/office/drawing/2014/main" id="{E9D93584-5001-4CE7-89CD-35FD68A45D9F}"/>
                </a:ext>
              </a:extLst>
            </p:cNvPr>
            <p:cNvSpPr/>
            <p:nvPr/>
          </p:nvSpPr>
          <p:spPr>
            <a:xfrm flipH="1" flipV="1">
              <a:off x="949126" y="3179879"/>
              <a:ext cx="0" cy="313928"/>
            </a:xfrm>
            <a:prstGeom prst="line">
              <a:avLst/>
            </a:prstGeom>
            <a:ln w="25400">
              <a:solidFill>
                <a:srgbClr val="639EF4"/>
              </a:solidFill>
              <a:miter/>
            </a:ln>
          </p:spPr>
          <p:txBody>
            <a:bodyPr lIns="45718" tIns="45718" rIns="45718" bIns="45718"/>
            <a:lstStyle/>
            <a:p>
              <a:pPr>
                <a:lnSpc>
                  <a:spcPct val="100000"/>
                </a:lnSpc>
                <a:defRPr sz="1800">
                  <a:solidFill>
                    <a:srgbClr val="000000"/>
                  </a:solidFill>
                </a:defRPr>
              </a:pPr>
              <a:endParaRPr sz="1600" dirty="0"/>
            </a:p>
          </p:txBody>
        </p:sp>
        <p:sp>
          <p:nvSpPr>
            <p:cNvPr id="29" name="流程图: 接点 28">
              <a:extLst>
                <a:ext uri="{FF2B5EF4-FFF2-40B4-BE49-F238E27FC236}">
                  <a16:creationId xmlns:a16="http://schemas.microsoft.com/office/drawing/2014/main" id="{B65E906F-71E4-4903-A4F5-D3C4C0263A18}"/>
                </a:ext>
              </a:extLst>
            </p:cNvPr>
            <p:cNvSpPr/>
            <p:nvPr/>
          </p:nvSpPr>
          <p:spPr>
            <a:xfrm>
              <a:off x="927773" y="3497120"/>
              <a:ext cx="45719" cy="45719"/>
            </a:xfrm>
            <a:prstGeom prst="flowChartConnector">
              <a:avLst/>
            </a:prstGeom>
            <a:solidFill>
              <a:srgbClr val="639EF4"/>
            </a:solidFill>
            <a:ln w="25400" cap="flat">
              <a:solidFill>
                <a:srgbClr val="639EF4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endParaRPr>
            </a:p>
          </p:txBody>
        </p:sp>
      </p:grpSp>
      <p:sp>
        <p:nvSpPr>
          <p:cNvPr id="30" name="矩形 20">
            <a:extLst>
              <a:ext uri="{FF2B5EF4-FFF2-40B4-BE49-F238E27FC236}">
                <a16:creationId xmlns:a16="http://schemas.microsoft.com/office/drawing/2014/main" id="{D857535E-4076-4BDC-944C-E96C22F1E648}"/>
              </a:ext>
            </a:extLst>
          </p:cNvPr>
          <p:cNvSpPr/>
          <p:nvPr/>
        </p:nvSpPr>
        <p:spPr>
          <a:xfrm>
            <a:off x="2151717" y="3504326"/>
            <a:ext cx="263504" cy="522040"/>
          </a:xfrm>
          <a:prstGeom prst="rect">
            <a:avLst/>
          </a:prstGeom>
          <a:ln w="25400">
            <a:solidFill>
              <a:srgbClr val="639EF4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lnSpc>
                <a:spcPct val="100000"/>
              </a:lnSpc>
              <a:defRPr sz="1800">
                <a:solidFill>
                  <a:srgbClr val="FFFFFF"/>
                </a:solidFill>
              </a:defRPr>
            </a:pPr>
            <a:endParaRPr sz="1600"/>
          </a:p>
        </p:txBody>
      </p:sp>
      <p:sp>
        <p:nvSpPr>
          <p:cNvPr id="31" name="文本框 23">
            <a:extLst>
              <a:ext uri="{FF2B5EF4-FFF2-40B4-BE49-F238E27FC236}">
                <a16:creationId xmlns:a16="http://schemas.microsoft.com/office/drawing/2014/main" id="{80460606-AEBE-4B5C-A8C4-F220DB99D404}"/>
              </a:ext>
            </a:extLst>
          </p:cNvPr>
          <p:cNvSpPr txBox="1"/>
          <p:nvPr/>
        </p:nvSpPr>
        <p:spPr>
          <a:xfrm>
            <a:off x="2171151" y="2480629"/>
            <a:ext cx="1528620" cy="313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000">
                <a:solidFill>
                  <a:srgbClr val="262626"/>
                </a:solidFill>
              </a:defRPr>
            </a:lvl1pPr>
          </a:lstStyle>
          <a:p>
            <a:r>
              <a:rPr lang="zh-CN" altLang="en-US" sz="1600" b="1" dirty="0">
                <a:solidFill>
                  <a:srgbClr val="639EF4"/>
                </a:solidFill>
              </a:rPr>
              <a:t>开启雨课堂授课</a:t>
            </a:r>
            <a:endParaRPr sz="1600" b="1" dirty="0">
              <a:solidFill>
                <a:srgbClr val="639EF4"/>
              </a:solidFill>
            </a:endParaRPr>
          </a:p>
        </p:txBody>
      </p: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43ADB625-675A-48F2-9B98-31010EE24F1F}"/>
              </a:ext>
            </a:extLst>
          </p:cNvPr>
          <p:cNvGrpSpPr/>
          <p:nvPr/>
        </p:nvGrpSpPr>
        <p:grpSpPr>
          <a:xfrm>
            <a:off x="2664422" y="2767666"/>
            <a:ext cx="45719" cy="641442"/>
            <a:chOff x="927773" y="2901397"/>
            <a:chExt cx="45719" cy="641442"/>
          </a:xfrm>
        </p:grpSpPr>
        <p:sp>
          <p:nvSpPr>
            <p:cNvPr id="33" name="直接连接符 15">
              <a:extLst>
                <a:ext uri="{FF2B5EF4-FFF2-40B4-BE49-F238E27FC236}">
                  <a16:creationId xmlns:a16="http://schemas.microsoft.com/office/drawing/2014/main" id="{76A08863-E8AB-43EC-B749-82AAEFDAC33B}"/>
                </a:ext>
              </a:extLst>
            </p:cNvPr>
            <p:cNvSpPr/>
            <p:nvPr/>
          </p:nvSpPr>
          <p:spPr>
            <a:xfrm flipH="1" flipV="1">
              <a:off x="949126" y="2901397"/>
              <a:ext cx="0" cy="592410"/>
            </a:xfrm>
            <a:prstGeom prst="line">
              <a:avLst/>
            </a:prstGeom>
            <a:ln w="25400">
              <a:solidFill>
                <a:srgbClr val="639EF4"/>
              </a:solidFill>
              <a:miter/>
            </a:ln>
          </p:spPr>
          <p:txBody>
            <a:bodyPr lIns="45718" tIns="45718" rIns="45718" bIns="45718"/>
            <a:lstStyle/>
            <a:p>
              <a:pPr>
                <a:lnSpc>
                  <a:spcPct val="100000"/>
                </a:lnSpc>
                <a:defRPr sz="1800">
                  <a:solidFill>
                    <a:srgbClr val="000000"/>
                  </a:solidFill>
                </a:defRPr>
              </a:pPr>
              <a:endParaRPr sz="1600" dirty="0"/>
            </a:p>
          </p:txBody>
        </p:sp>
        <p:sp>
          <p:nvSpPr>
            <p:cNvPr id="34" name="流程图: 接点 33">
              <a:extLst>
                <a:ext uri="{FF2B5EF4-FFF2-40B4-BE49-F238E27FC236}">
                  <a16:creationId xmlns:a16="http://schemas.microsoft.com/office/drawing/2014/main" id="{2ADF0C13-CE3E-4A5C-8407-CF679A661D0C}"/>
                </a:ext>
              </a:extLst>
            </p:cNvPr>
            <p:cNvSpPr/>
            <p:nvPr/>
          </p:nvSpPr>
          <p:spPr>
            <a:xfrm>
              <a:off x="927773" y="3497120"/>
              <a:ext cx="45719" cy="45719"/>
            </a:xfrm>
            <a:prstGeom prst="flowChartConnector">
              <a:avLst/>
            </a:prstGeom>
            <a:solidFill>
              <a:srgbClr val="639EF4"/>
            </a:solidFill>
            <a:ln w="25400" cap="flat">
              <a:solidFill>
                <a:srgbClr val="639EF4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endParaRPr>
            </a:p>
          </p:txBody>
        </p:sp>
      </p:grpSp>
      <p:sp>
        <p:nvSpPr>
          <p:cNvPr id="35" name="文本框 29">
            <a:extLst>
              <a:ext uri="{FF2B5EF4-FFF2-40B4-BE49-F238E27FC236}">
                <a16:creationId xmlns:a16="http://schemas.microsoft.com/office/drawing/2014/main" id="{1595EB8E-500D-46BD-8D8F-BA52C536EEDE}"/>
              </a:ext>
            </a:extLst>
          </p:cNvPr>
          <p:cNvSpPr txBox="1"/>
          <p:nvPr/>
        </p:nvSpPr>
        <p:spPr>
          <a:xfrm>
            <a:off x="6973453" y="1760994"/>
            <a:ext cx="6518926" cy="2862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2000">
                <a:solidFill>
                  <a:srgbClr val="262626"/>
                </a:solidFill>
              </a:defRPr>
            </a:lvl1pPr>
          </a:lstStyle>
          <a:p>
            <a:r>
              <a:rPr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产生班级二维码，学生扫码加入</a:t>
            </a:r>
            <a:endParaRPr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17162248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圆角矩形 8">
            <a:extLst>
              <a:ext uri="{FF2B5EF4-FFF2-40B4-BE49-F238E27FC236}">
                <a16:creationId xmlns:a16="http://schemas.microsoft.com/office/drawing/2014/main" id="{F1210000-0C8D-4662-A17A-4FEFA5B7DA3C}"/>
              </a:ext>
            </a:extLst>
          </p:cNvPr>
          <p:cNvSpPr/>
          <p:nvPr/>
        </p:nvSpPr>
        <p:spPr>
          <a:xfrm rot="16200000">
            <a:off x="4908754" y="-2401766"/>
            <a:ext cx="2374489" cy="12192000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639EF4">
                  <a:alpha val="83000"/>
                </a:srgbClr>
              </a:gs>
              <a:gs pos="100000">
                <a:srgbClr val="00B050">
                  <a:alpha val="80000"/>
                </a:srgbClr>
              </a:gs>
            </a:gsLst>
            <a:lin ang="5400000" scaled="1"/>
          </a:gra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sp>
        <p:nvSpPr>
          <p:cNvPr id="43" name="标题 1">
            <a:extLst>
              <a:ext uri="{FF2B5EF4-FFF2-40B4-BE49-F238E27FC236}">
                <a16:creationId xmlns:a16="http://schemas.microsoft.com/office/drawing/2014/main" id="{0EEA4D01-BDAE-448E-84B8-A1C0D6A1E50F}"/>
              </a:ext>
            </a:extLst>
          </p:cNvPr>
          <p:cNvSpPr txBox="1"/>
          <p:nvPr/>
        </p:nvSpPr>
        <p:spPr>
          <a:xfrm>
            <a:off x="7768689" y="350032"/>
            <a:ext cx="3684078" cy="552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normAutofit/>
          </a:bodyPr>
          <a:lstStyle>
            <a:lvl1pPr>
              <a:lnSpc>
                <a:spcPct val="90000"/>
              </a:lnSpc>
              <a:defRPr sz="3200">
                <a:solidFill>
                  <a:srgbClr val="639EF4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 algn="ctr"/>
            <a:r>
              <a:rPr lang="zh-CN" altLang="en-US" sz="2400" b="1" dirty="0">
                <a:solidFill>
                  <a:srgbClr val="35C077"/>
                </a:solidFill>
              </a:rPr>
              <a:t>学生端：</a:t>
            </a:r>
            <a:r>
              <a:rPr lang="zh-CN" altLang="en-US" sz="1800" b="1" dirty="0">
                <a:solidFill>
                  <a:srgbClr val="35C077"/>
                </a:solidFill>
              </a:rPr>
              <a:t>学生扫码加入课堂</a:t>
            </a:r>
            <a:endParaRPr lang="en-US" altLang="zh-CN" sz="1800" b="1" dirty="0">
              <a:solidFill>
                <a:srgbClr val="35C077"/>
              </a:solidFill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68F4E95E-F27E-451C-AD13-30EBAE8269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728" y="1662084"/>
            <a:ext cx="6318546" cy="3574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83EFCD2-BC4F-462D-AEEC-BED2301B18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451" y="1837041"/>
            <a:ext cx="2521574" cy="2450112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A1F214D8-033F-480D-8B1C-1B651ACFE345}"/>
              </a:ext>
            </a:extLst>
          </p:cNvPr>
          <p:cNvSpPr/>
          <p:nvPr/>
        </p:nvSpPr>
        <p:spPr>
          <a:xfrm>
            <a:off x="2570386" y="4489109"/>
            <a:ext cx="1597688" cy="369502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FillTx/>
                <a:latin typeface="DengXian"/>
                <a:ea typeface="DengXian"/>
                <a:cs typeface="DengXian"/>
                <a:sym typeface="DengXian"/>
              </a:rPr>
              <a:t>YKT001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FillTx/>
              <a:latin typeface="DengXian"/>
              <a:ea typeface="DengXian"/>
              <a:cs typeface="DengXian"/>
              <a:sym typeface="DengXian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199BD0E3-ACA0-40FE-9747-DB42961BA18D}"/>
              </a:ext>
            </a:extLst>
          </p:cNvPr>
          <p:cNvSpPr/>
          <p:nvPr/>
        </p:nvSpPr>
        <p:spPr>
          <a:xfrm>
            <a:off x="1945040" y="665894"/>
            <a:ext cx="3807690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教师端：</a:t>
            </a:r>
            <a:r>
              <a:rPr lang="zh-CN" altLang="en-US" sz="18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产生本次课堂的二维码</a:t>
            </a:r>
            <a:endParaRPr lang="en-US" altLang="zh-CN" sz="1800" b="1" dirty="0">
              <a:solidFill>
                <a:srgbClr val="639EF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51F9EC69-1AE7-4642-8DCB-C0555A8388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8679" y="1128568"/>
            <a:ext cx="3164098" cy="52430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169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8">
            <a:extLst>
              <a:ext uri="{FF2B5EF4-FFF2-40B4-BE49-F238E27FC236}">
                <a16:creationId xmlns:a16="http://schemas.microsoft.com/office/drawing/2014/main" id="{2E487576-EB88-2C46-AEF7-5F67C9B653DA}"/>
              </a:ext>
            </a:extLst>
          </p:cNvPr>
          <p:cNvSpPr/>
          <p:nvPr/>
        </p:nvSpPr>
        <p:spPr>
          <a:xfrm rot="16200000">
            <a:off x="4908754" y="-4908756"/>
            <a:ext cx="2374489" cy="12192000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639EF4">
                  <a:alpha val="83000"/>
                </a:srgbClr>
              </a:gs>
              <a:gs pos="100000">
                <a:srgbClr val="00B050">
                  <a:alpha val="80000"/>
                </a:srgbClr>
              </a:gs>
            </a:gsLst>
            <a:lin ang="5400000" scaled="1"/>
          </a:gra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02FFB39-1473-0E4A-989D-C8EF9C4D7A7B}"/>
              </a:ext>
            </a:extLst>
          </p:cNvPr>
          <p:cNvSpPr txBox="1"/>
          <p:nvPr/>
        </p:nvSpPr>
        <p:spPr>
          <a:xfrm>
            <a:off x="747362" y="1290096"/>
            <a:ext cx="2554541" cy="7571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r>
              <a:rPr lang="zh-CN" altLang="en-US" sz="4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在线授课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17A0602-E69A-0449-856E-25D060316AD7}"/>
              </a:ext>
            </a:extLst>
          </p:cNvPr>
          <p:cNvSpPr txBox="1"/>
          <p:nvPr/>
        </p:nvSpPr>
        <p:spPr>
          <a:xfrm>
            <a:off x="7695637" y="-123880"/>
            <a:ext cx="4606386" cy="13111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algn="ctr"/>
            <a:r>
              <a:rPr lang="zh-CN" altLang="en-US" sz="8800" b="1" dirty="0">
                <a:solidFill>
                  <a:schemeClr val="bg1">
                    <a:alpha val="1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在线授课</a:t>
            </a:r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38822D9E-F8DA-4149-B4E6-F4B05661A7A2}"/>
              </a:ext>
            </a:extLst>
          </p:cNvPr>
          <p:cNvSpPr txBox="1"/>
          <p:nvPr/>
        </p:nvSpPr>
        <p:spPr>
          <a:xfrm>
            <a:off x="4491075" y="4069118"/>
            <a:ext cx="6356038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 numCol="1" anchor="t">
            <a:spAutoFit/>
          </a:bodyPr>
          <a:lstStyle>
            <a:lvl1pPr algn="just">
              <a:lnSpc>
                <a:spcPct val="150000"/>
              </a:lnSpc>
              <a:defRPr sz="1800">
                <a:solidFill>
                  <a:srgbClr val="5F7D99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/>
              <a:t>教师通过</a:t>
            </a:r>
            <a:r>
              <a:rPr lang="en-US" altLang="zh-CN" dirty="0"/>
              <a:t>PPT</a:t>
            </a:r>
            <a:r>
              <a:rPr lang="zh-CN" altLang="en-US" dirty="0"/>
              <a:t>可以开启语音</a:t>
            </a:r>
            <a:r>
              <a:rPr lang="en-US" altLang="zh-CN" dirty="0"/>
              <a:t>/</a:t>
            </a:r>
            <a:r>
              <a:rPr lang="zh-CN" altLang="en-US" dirty="0"/>
              <a:t>视频直播，不改变教学习惯</a:t>
            </a:r>
            <a:endParaRPr lang="en-US" altLang="zh-CN" dirty="0"/>
          </a:p>
          <a:p>
            <a:pPr>
              <a:lnSpc>
                <a:spcPct val="100000"/>
              </a:lnSpc>
            </a:pPr>
            <a:r>
              <a:rPr lang="zh-CN" altLang="en-US" dirty="0"/>
              <a:t>学生通过微信即可接收音视频，无需安装</a:t>
            </a:r>
            <a:r>
              <a:rPr lang="en-US" altLang="zh-CN" dirty="0"/>
              <a:t>app</a:t>
            </a:r>
          </a:p>
        </p:txBody>
      </p:sp>
      <p:sp>
        <p:nvSpPr>
          <p:cNvPr id="8" name="标题 1">
            <a:extLst>
              <a:ext uri="{FF2B5EF4-FFF2-40B4-BE49-F238E27FC236}">
                <a16:creationId xmlns:a16="http://schemas.microsoft.com/office/drawing/2014/main" id="{9A4E05BB-B147-434E-8BDC-C50F54FE8FB9}"/>
              </a:ext>
            </a:extLst>
          </p:cNvPr>
          <p:cNvSpPr txBox="1"/>
          <p:nvPr/>
        </p:nvSpPr>
        <p:spPr>
          <a:xfrm>
            <a:off x="4491075" y="3429000"/>
            <a:ext cx="4421695" cy="5355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 numCol="1" anchor="ctr">
            <a:spAutoFit/>
          </a:bodyPr>
          <a:lstStyle>
            <a:lvl1pPr>
              <a:defRPr sz="2400">
                <a:solidFill>
                  <a:srgbClr val="A6A6A6"/>
                </a:solidFill>
              </a:defRPr>
            </a:lvl1pPr>
          </a:lstStyle>
          <a:p>
            <a:r>
              <a:rPr lang="zh-CN" altLang="en-US" sz="3200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随时互动，深度参与</a:t>
            </a:r>
            <a:endParaRPr sz="3200" dirty="0">
              <a:solidFill>
                <a:srgbClr val="639EF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FC491F97-8912-434D-A7F4-C63A931B8EF4}"/>
              </a:ext>
            </a:extLst>
          </p:cNvPr>
          <p:cNvSpPr/>
          <p:nvPr/>
        </p:nvSpPr>
        <p:spPr>
          <a:xfrm>
            <a:off x="747362" y="669609"/>
            <a:ext cx="1854995" cy="5909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步：</a:t>
            </a:r>
            <a:endParaRPr lang="en-US" altLang="zh-CN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6备份@2x.png" descr="6备份@2x.png">
            <a:extLst>
              <a:ext uri="{FF2B5EF4-FFF2-40B4-BE49-F238E27FC236}">
                <a16:creationId xmlns:a16="http://schemas.microsoft.com/office/drawing/2014/main" id="{1B33570B-D5A1-4D85-95F9-E0673DB5E0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7891" y="3044099"/>
            <a:ext cx="4738966" cy="3317277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标题 1">
            <a:extLst>
              <a:ext uri="{FF2B5EF4-FFF2-40B4-BE49-F238E27FC236}">
                <a16:creationId xmlns:a16="http://schemas.microsoft.com/office/drawing/2014/main" id="{1125A855-4D90-4951-9BEB-CCDBC17008D0}"/>
              </a:ext>
            </a:extLst>
          </p:cNvPr>
          <p:cNvSpPr txBox="1"/>
          <p:nvPr/>
        </p:nvSpPr>
        <p:spPr>
          <a:xfrm>
            <a:off x="4491075" y="4839557"/>
            <a:ext cx="6856105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 numCol="1" anchor="t">
            <a:spAutoFit/>
          </a:bodyPr>
          <a:lstStyle>
            <a:lvl1pPr algn="just">
              <a:lnSpc>
                <a:spcPct val="150000"/>
              </a:lnSpc>
              <a:defRPr sz="1800">
                <a:solidFill>
                  <a:srgbClr val="5F7D99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/>
              <a:t>教师通过</a:t>
            </a:r>
            <a:r>
              <a:rPr lang="en-US" altLang="zh-CN" dirty="0"/>
              <a:t>PPT</a:t>
            </a:r>
            <a:r>
              <a:rPr lang="zh-CN" altLang="en-US" dirty="0"/>
              <a:t>进行签到、推题、弹幕、投稿、选人、红包等教学互动</a:t>
            </a:r>
          </a:p>
          <a:p>
            <a:pPr>
              <a:lnSpc>
                <a:spcPct val="10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学生通过微信接收教学任务，消息即时提醒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72548395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矩形 33">
            <a:extLst>
              <a:ext uri="{FF2B5EF4-FFF2-40B4-BE49-F238E27FC236}">
                <a16:creationId xmlns:a16="http://schemas.microsoft.com/office/drawing/2014/main" id="{1B2DDA5C-A3A7-426A-8D76-FF3B706DB3F0}"/>
              </a:ext>
            </a:extLst>
          </p:cNvPr>
          <p:cNvSpPr/>
          <p:nvPr/>
        </p:nvSpPr>
        <p:spPr>
          <a:xfrm>
            <a:off x="2339830" y="2960350"/>
            <a:ext cx="1048889" cy="2797249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C023B3FA-1468-43DC-B9D4-26D454B68D87}"/>
              </a:ext>
            </a:extLst>
          </p:cNvPr>
          <p:cNvSpPr/>
          <p:nvPr/>
        </p:nvSpPr>
        <p:spPr>
          <a:xfrm>
            <a:off x="7786351" y="0"/>
            <a:ext cx="4435813" cy="6858000"/>
          </a:xfrm>
          <a:prstGeom prst="rect">
            <a:avLst/>
          </a:prstGeom>
          <a:solidFill>
            <a:srgbClr val="F7F7F7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pic>
        <p:nvPicPr>
          <p:cNvPr id="11" name="图片 10" descr="手机屏幕截图&#10;&#10;描述已自动生成">
            <a:extLst>
              <a:ext uri="{FF2B5EF4-FFF2-40B4-BE49-F238E27FC236}">
                <a16:creationId xmlns:a16="http://schemas.microsoft.com/office/drawing/2014/main" id="{C426854B-82BB-4400-946A-94E4BC084C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76" t="24835" b="11782"/>
          <a:stretch/>
        </p:blipFill>
        <p:spPr>
          <a:xfrm>
            <a:off x="-663107" y="1851543"/>
            <a:ext cx="3775799" cy="4096931"/>
          </a:xfrm>
          <a:prstGeom prst="rect">
            <a:avLst/>
          </a:prstGeom>
          <a:ln w="12700">
            <a:miter lim="400000"/>
          </a:ln>
          <a:effectLst>
            <a:outerShdw blurRad="127000" rotWithShape="0">
              <a:srgbClr val="000000">
                <a:alpha val="40000"/>
              </a:srgbClr>
            </a:outerShdw>
          </a:effectLst>
        </p:spPr>
      </p:pic>
      <p:sp>
        <p:nvSpPr>
          <p:cNvPr id="7" name="文本框 28">
            <a:extLst>
              <a:ext uri="{FF2B5EF4-FFF2-40B4-BE49-F238E27FC236}">
                <a16:creationId xmlns:a16="http://schemas.microsoft.com/office/drawing/2014/main" id="{68701D67-12EB-4295-80F2-A2984797D784}"/>
              </a:ext>
            </a:extLst>
          </p:cNvPr>
          <p:cNvSpPr txBox="1"/>
          <p:nvPr/>
        </p:nvSpPr>
        <p:spPr>
          <a:xfrm>
            <a:off x="8695459" y="3716376"/>
            <a:ext cx="3304977" cy="338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2000">
                <a:solidFill>
                  <a:srgbClr val="262626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1600" dirty="0"/>
              <a:t>选择</a:t>
            </a:r>
            <a:r>
              <a:rPr lang="en-US" altLang="zh-CN" sz="1600" dirty="0"/>
              <a:t>【</a:t>
            </a:r>
            <a:r>
              <a:rPr lang="zh-CN" altLang="en-US" sz="1600" dirty="0"/>
              <a:t>语音直播</a:t>
            </a:r>
            <a:r>
              <a:rPr lang="en-US" altLang="zh-CN" sz="1600" dirty="0"/>
              <a:t>】</a:t>
            </a:r>
            <a:r>
              <a:rPr lang="zh-CN" altLang="en-US" sz="1600" dirty="0"/>
              <a:t>或</a:t>
            </a:r>
            <a:r>
              <a:rPr lang="en-US" altLang="zh-CN" sz="1600" dirty="0"/>
              <a:t>【</a:t>
            </a:r>
            <a:r>
              <a:rPr lang="zh-CN" altLang="en-US" sz="1600" dirty="0"/>
              <a:t>视频直播</a:t>
            </a:r>
            <a:r>
              <a:rPr lang="en-US" altLang="zh-CN" sz="1600" dirty="0"/>
              <a:t>】</a:t>
            </a:r>
            <a:endParaRPr sz="1600" dirty="0"/>
          </a:p>
        </p:txBody>
      </p:sp>
      <p:sp>
        <p:nvSpPr>
          <p:cNvPr id="14" name="文本框 23">
            <a:extLst>
              <a:ext uri="{FF2B5EF4-FFF2-40B4-BE49-F238E27FC236}">
                <a16:creationId xmlns:a16="http://schemas.microsoft.com/office/drawing/2014/main" id="{7ADF04E7-DD6D-4428-9558-930281F189DF}"/>
              </a:ext>
            </a:extLst>
          </p:cNvPr>
          <p:cNvSpPr txBox="1"/>
          <p:nvPr/>
        </p:nvSpPr>
        <p:spPr>
          <a:xfrm>
            <a:off x="8695459" y="3208410"/>
            <a:ext cx="2994736" cy="313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2000">
                <a:solidFill>
                  <a:srgbClr val="262626"/>
                </a:solidFill>
              </a:defRPr>
            </a:lvl1pPr>
          </a:lstStyle>
          <a:p>
            <a:r>
              <a:rPr lang="zh-CN" altLang="en-US" sz="1600" dirty="0"/>
              <a:t>点击页面右侧悬浮图标</a:t>
            </a:r>
            <a:endParaRPr sz="1600" dirty="0"/>
          </a:p>
        </p:txBody>
      </p:sp>
      <p:sp>
        <p:nvSpPr>
          <p:cNvPr id="19" name="文本框 23">
            <a:extLst>
              <a:ext uri="{FF2B5EF4-FFF2-40B4-BE49-F238E27FC236}">
                <a16:creationId xmlns:a16="http://schemas.microsoft.com/office/drawing/2014/main" id="{AF476168-0E51-41F4-8534-41E97FB8EC4D}"/>
              </a:ext>
            </a:extLst>
          </p:cNvPr>
          <p:cNvSpPr txBox="1"/>
          <p:nvPr/>
        </p:nvSpPr>
        <p:spPr>
          <a:xfrm>
            <a:off x="2229791" y="2354603"/>
            <a:ext cx="913066" cy="313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000">
                <a:solidFill>
                  <a:srgbClr val="262626"/>
                </a:solidFill>
              </a:defRPr>
            </a:lvl1pPr>
          </a:lstStyle>
          <a:p>
            <a:r>
              <a:rPr lang="zh-CN" altLang="en-US" sz="1600" b="1" dirty="0">
                <a:solidFill>
                  <a:srgbClr val="639EF4"/>
                </a:solidFill>
              </a:rPr>
              <a:t>视频直播</a:t>
            </a:r>
            <a:endParaRPr sz="1600" b="1" dirty="0">
              <a:solidFill>
                <a:srgbClr val="639EF4"/>
              </a:solidFill>
            </a:endParaRPr>
          </a:p>
        </p:txBody>
      </p:sp>
      <p:sp>
        <p:nvSpPr>
          <p:cNvPr id="25" name="文本框 23">
            <a:extLst>
              <a:ext uri="{FF2B5EF4-FFF2-40B4-BE49-F238E27FC236}">
                <a16:creationId xmlns:a16="http://schemas.microsoft.com/office/drawing/2014/main" id="{00164EDC-7DFA-4C99-9723-1F4A742B6F84}"/>
              </a:ext>
            </a:extLst>
          </p:cNvPr>
          <p:cNvSpPr txBox="1"/>
          <p:nvPr/>
        </p:nvSpPr>
        <p:spPr>
          <a:xfrm>
            <a:off x="8691562" y="4273362"/>
            <a:ext cx="3220024" cy="5355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2000">
                <a:solidFill>
                  <a:srgbClr val="262626"/>
                </a:solidFill>
              </a:defRPr>
            </a:lvl1pPr>
          </a:lstStyle>
          <a:p>
            <a:r>
              <a:rPr lang="zh-CN" altLang="en-US" sz="1600" spc="-35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选视频输入设备和音频输入设备， 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预览画面后开启直播即可。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8C47084A-E35C-4ED9-8C47-B7EA628E6B8C}"/>
              </a:ext>
            </a:extLst>
          </p:cNvPr>
          <p:cNvSpPr txBox="1"/>
          <p:nvPr/>
        </p:nvSpPr>
        <p:spPr>
          <a:xfrm>
            <a:off x="8158949" y="3179879"/>
            <a:ext cx="1070811" cy="3139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600" b="0" i="0" u="none" strike="noStrike" cap="none" spc="0" normalizeH="0" baseline="0" dirty="0">
                <a:ln>
                  <a:noFill/>
                </a:ln>
                <a:solidFill>
                  <a:srgbClr val="40404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（</a:t>
            </a:r>
            <a:r>
              <a:rPr kumimoji="0" lang="en-US" altLang="zh-CN" sz="1600" b="0" i="0" u="none" strike="noStrike" cap="none" spc="0" normalizeH="0" baseline="0" dirty="0">
                <a:ln>
                  <a:noFill/>
                </a:ln>
                <a:solidFill>
                  <a:srgbClr val="40404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1</a:t>
            </a:r>
            <a:r>
              <a:rPr kumimoji="0" lang="zh-CN" altLang="en-US" sz="1600" b="0" i="0" u="none" strike="noStrike" cap="none" spc="0" normalizeH="0" baseline="0" dirty="0">
                <a:ln>
                  <a:noFill/>
                </a:ln>
                <a:solidFill>
                  <a:srgbClr val="40404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）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38BEA9A3-4C66-4182-9C49-87BFEEDF95B9}"/>
              </a:ext>
            </a:extLst>
          </p:cNvPr>
          <p:cNvSpPr txBox="1"/>
          <p:nvPr/>
        </p:nvSpPr>
        <p:spPr>
          <a:xfrm>
            <a:off x="8147596" y="3716376"/>
            <a:ext cx="1070811" cy="3139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600" b="0" i="0" u="none" strike="noStrike" cap="none" spc="0" normalizeH="0" baseline="0" dirty="0">
                <a:ln>
                  <a:noFill/>
                </a:ln>
                <a:solidFill>
                  <a:srgbClr val="40404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（</a:t>
            </a:r>
            <a:r>
              <a:rPr kumimoji="0" lang="en-US" altLang="zh-CN" sz="1600" b="0" i="0" u="none" strike="noStrike" cap="none" spc="0" normalizeH="0" baseline="0" dirty="0">
                <a:ln>
                  <a:noFill/>
                </a:ln>
                <a:solidFill>
                  <a:srgbClr val="40404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2</a:t>
            </a:r>
            <a:r>
              <a:rPr kumimoji="0" lang="zh-CN" altLang="en-US" sz="1600" b="0" i="0" u="none" strike="noStrike" cap="none" spc="0" normalizeH="0" baseline="0" dirty="0">
                <a:ln>
                  <a:noFill/>
                </a:ln>
                <a:solidFill>
                  <a:srgbClr val="40404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）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A5944BBF-BA07-4AC2-8F79-366D0AEF7A64}"/>
              </a:ext>
            </a:extLst>
          </p:cNvPr>
          <p:cNvSpPr txBox="1"/>
          <p:nvPr/>
        </p:nvSpPr>
        <p:spPr>
          <a:xfrm>
            <a:off x="8143698" y="4275212"/>
            <a:ext cx="1070811" cy="3139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600" b="0" i="0" u="none" strike="noStrike" cap="none" spc="0" normalizeH="0" baseline="0" dirty="0">
                <a:ln>
                  <a:noFill/>
                </a:ln>
                <a:solidFill>
                  <a:srgbClr val="40404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（</a:t>
            </a:r>
            <a:r>
              <a:rPr lang="en-US" altLang="zh-CN" sz="1600" dirty="0"/>
              <a:t>3</a:t>
            </a:r>
            <a:r>
              <a:rPr kumimoji="0" lang="zh-CN" altLang="en-US" sz="1600" b="0" i="0" u="none" strike="noStrike" cap="none" spc="0" normalizeH="0" baseline="0" dirty="0">
                <a:ln>
                  <a:noFill/>
                </a:ln>
                <a:solidFill>
                  <a:srgbClr val="40404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）</a:t>
            </a:r>
          </a:p>
        </p:txBody>
      </p:sp>
      <p:sp>
        <p:nvSpPr>
          <p:cNvPr id="31" name="文本框 28">
            <a:extLst>
              <a:ext uri="{FF2B5EF4-FFF2-40B4-BE49-F238E27FC236}">
                <a16:creationId xmlns:a16="http://schemas.microsoft.com/office/drawing/2014/main" id="{451E2E0D-F11F-4CEF-8094-4276B45A8045}"/>
              </a:ext>
            </a:extLst>
          </p:cNvPr>
          <p:cNvSpPr txBox="1"/>
          <p:nvPr/>
        </p:nvSpPr>
        <p:spPr>
          <a:xfrm>
            <a:off x="8300979" y="5106226"/>
            <a:ext cx="3389216" cy="13542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2000">
                <a:solidFill>
                  <a:srgbClr val="262626"/>
                </a:solidFill>
              </a:defRPr>
            </a:lvl1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zh-CN" altLang="en-US" sz="1600" b="1" dirty="0">
                <a:solidFill>
                  <a:srgbClr val="FF7D70"/>
                </a:solidFill>
              </a:rPr>
              <a:t>温馨提示：</a:t>
            </a:r>
            <a:endParaRPr lang="en-US" altLang="zh-CN" sz="1600" b="1" dirty="0">
              <a:solidFill>
                <a:srgbClr val="FF7D70"/>
              </a:solidFill>
            </a:endParaRP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zh-CN" altLang="en-US" sz="1400" dirty="0">
                <a:solidFill>
                  <a:srgbClr val="FF7D70"/>
                </a:solidFill>
              </a:rPr>
              <a:t>如使用的是笔记本电脑，可直接利用笔记本电脑自带的摄像头和麦克风。</a:t>
            </a:r>
            <a:endParaRPr lang="en-US" altLang="zh-CN" sz="1400" dirty="0">
              <a:solidFill>
                <a:srgbClr val="FF7D70"/>
              </a:solidFill>
            </a:endParaRP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zh-CN" altLang="en-US" sz="1400" dirty="0">
                <a:solidFill>
                  <a:srgbClr val="FF7D70"/>
                </a:solidFill>
              </a:rPr>
              <a:t>如使用台式机，需自备摄像头和麦克风，接连电脑后，即可正常使用。</a:t>
            </a:r>
            <a:endParaRPr sz="1400" dirty="0">
              <a:solidFill>
                <a:srgbClr val="FF7D70"/>
              </a:solidFill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59B5DA8-06BC-4385-9980-2903E13AA435}"/>
              </a:ext>
            </a:extLst>
          </p:cNvPr>
          <p:cNvGrpSpPr/>
          <p:nvPr/>
        </p:nvGrpSpPr>
        <p:grpSpPr>
          <a:xfrm>
            <a:off x="3530858" y="1851543"/>
            <a:ext cx="3837327" cy="4096931"/>
            <a:chOff x="3530858" y="1851543"/>
            <a:chExt cx="3837327" cy="4096931"/>
          </a:xfrm>
        </p:grpSpPr>
        <p:sp>
          <p:nvSpPr>
            <p:cNvPr id="26" name="箭头: 下 25">
              <a:extLst>
                <a:ext uri="{FF2B5EF4-FFF2-40B4-BE49-F238E27FC236}">
                  <a16:creationId xmlns:a16="http://schemas.microsoft.com/office/drawing/2014/main" id="{015DBFB2-D784-46F6-97F3-60A696631D54}"/>
                </a:ext>
              </a:extLst>
            </p:cNvPr>
            <p:cNvSpPr/>
            <p:nvPr/>
          </p:nvSpPr>
          <p:spPr>
            <a:xfrm>
              <a:off x="5414616" y="5623803"/>
              <a:ext cx="85341" cy="133796"/>
            </a:xfrm>
            <a:prstGeom prst="downArrow">
              <a:avLst/>
            </a:prstGeom>
            <a:solidFill>
              <a:srgbClr val="639EF4"/>
            </a:solidFill>
            <a:ln w="25400" cap="flat">
              <a:solidFill>
                <a:srgbClr val="639EF4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endParaRPr>
            </a:p>
          </p:txBody>
        </p:sp>
        <p:sp>
          <p:nvSpPr>
            <p:cNvPr id="27" name="文本框 23">
              <a:extLst>
                <a:ext uri="{FF2B5EF4-FFF2-40B4-BE49-F238E27FC236}">
                  <a16:creationId xmlns:a16="http://schemas.microsoft.com/office/drawing/2014/main" id="{E2F0619F-83E4-45C9-BE96-08C665E10D0B}"/>
                </a:ext>
              </a:extLst>
            </p:cNvPr>
            <p:cNvSpPr txBox="1"/>
            <p:nvPr/>
          </p:nvSpPr>
          <p:spPr>
            <a:xfrm>
              <a:off x="4992127" y="5285828"/>
              <a:ext cx="1015659" cy="34162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8" tIns="45718" rIns="45718" bIns="45718">
              <a:spAutoFit/>
            </a:bodyPr>
            <a:lstStyle>
              <a:lvl1pPr>
                <a:defRPr sz="2000">
                  <a:solidFill>
                    <a:srgbClr val="262626"/>
                  </a:solidFill>
                </a:defRPr>
              </a:lvl1pPr>
            </a:lstStyle>
            <a:p>
              <a:r>
                <a:rPr lang="zh-CN" altLang="en-US" sz="1800" b="1" dirty="0">
                  <a:solidFill>
                    <a:srgbClr val="639EF4"/>
                  </a:solidFill>
                </a:rPr>
                <a:t>点击完成</a:t>
              </a:r>
              <a:endParaRPr sz="1800" b="1" dirty="0">
                <a:solidFill>
                  <a:srgbClr val="639EF4"/>
                </a:solidFill>
              </a:endParaRPr>
            </a:p>
          </p:txBody>
        </p:sp>
        <p:pic>
          <p:nvPicPr>
            <p:cNvPr id="33" name="图片 32" descr="电脑萤幕的截图&#10;&#10;描述已自动生成">
              <a:extLst>
                <a:ext uri="{FF2B5EF4-FFF2-40B4-BE49-F238E27FC236}">
                  <a16:creationId xmlns:a16="http://schemas.microsoft.com/office/drawing/2014/main" id="{3C89C0AA-3A29-4665-97C9-D4826215D1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348" t="19140" r="32844" b="21121"/>
            <a:stretch/>
          </p:blipFill>
          <p:spPr>
            <a:xfrm>
              <a:off x="3530858" y="1851543"/>
              <a:ext cx="3837327" cy="4096931"/>
            </a:xfrm>
            <a:prstGeom prst="rect">
              <a:avLst/>
            </a:prstGeom>
            <a:ln>
              <a:solidFill>
                <a:srgbClr val="639EF4"/>
              </a:solidFill>
            </a:ln>
          </p:spPr>
        </p:pic>
        <p:pic>
          <p:nvPicPr>
            <p:cNvPr id="36" name="图片 35" descr="卡通人物&#10;&#10;描述已自动生成">
              <a:extLst>
                <a:ext uri="{FF2B5EF4-FFF2-40B4-BE49-F238E27FC236}">
                  <a16:creationId xmlns:a16="http://schemas.microsoft.com/office/drawing/2014/main" id="{E91BFF7B-BF97-4DB2-8A6C-545469991F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1704"/>
            <a:stretch/>
          </p:blipFill>
          <p:spPr>
            <a:xfrm>
              <a:off x="4369875" y="2686326"/>
              <a:ext cx="2266193" cy="1094492"/>
            </a:xfrm>
            <a:prstGeom prst="rect">
              <a:avLst/>
            </a:prstGeom>
          </p:spPr>
        </p:pic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id="{59260394-9D4F-4A6C-BC66-BBBC5A01791D}"/>
              </a:ext>
            </a:extLst>
          </p:cNvPr>
          <p:cNvSpPr/>
          <p:nvPr/>
        </p:nvSpPr>
        <p:spPr>
          <a:xfrm>
            <a:off x="-649791" y="1938669"/>
            <a:ext cx="2149925" cy="2636412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pic>
        <p:nvPicPr>
          <p:cNvPr id="9" name="图片 8" descr="手机屏幕截图&#10;&#10;描述已自动生成">
            <a:extLst>
              <a:ext uri="{FF2B5EF4-FFF2-40B4-BE49-F238E27FC236}">
                <a16:creationId xmlns:a16="http://schemas.microsoft.com/office/drawing/2014/main" id="{DB31FC95-369B-4673-AE8F-38F713EF453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43" t="22237" r="11" b="23589"/>
          <a:stretch/>
        </p:blipFill>
        <p:spPr>
          <a:xfrm>
            <a:off x="-1474849" y="2422835"/>
            <a:ext cx="2683705" cy="2636412"/>
          </a:xfrm>
          <a:prstGeom prst="rect">
            <a:avLst/>
          </a:prstGeom>
          <a:ln w="12700">
            <a:miter lim="400000"/>
          </a:ln>
          <a:effectLst>
            <a:outerShdw blurRad="127000" rotWithShape="0">
              <a:srgbClr val="000000">
                <a:alpha val="40000"/>
              </a:srgbClr>
            </a:outerShdw>
          </a:effectLst>
        </p:spPr>
      </p:pic>
      <p:sp>
        <p:nvSpPr>
          <p:cNvPr id="15" name="文本框 23">
            <a:extLst>
              <a:ext uri="{FF2B5EF4-FFF2-40B4-BE49-F238E27FC236}">
                <a16:creationId xmlns:a16="http://schemas.microsoft.com/office/drawing/2014/main" id="{513C973B-3451-463F-9762-561C95BAF69C}"/>
              </a:ext>
            </a:extLst>
          </p:cNvPr>
          <p:cNvSpPr txBox="1"/>
          <p:nvPr/>
        </p:nvSpPr>
        <p:spPr>
          <a:xfrm>
            <a:off x="457884" y="2898197"/>
            <a:ext cx="913066" cy="313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000">
                <a:solidFill>
                  <a:srgbClr val="262626"/>
                </a:solidFill>
              </a:defRPr>
            </a:lvl1pPr>
          </a:lstStyle>
          <a:p>
            <a:r>
              <a:rPr lang="zh-CN" altLang="en-US" sz="1600" b="1" dirty="0">
                <a:solidFill>
                  <a:srgbClr val="639EF4"/>
                </a:solidFill>
              </a:rPr>
              <a:t>点击图标</a:t>
            </a:r>
            <a:endParaRPr sz="1600" b="1" dirty="0">
              <a:solidFill>
                <a:srgbClr val="639EF4"/>
              </a:solidFill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A544ACA6-4473-4615-B11E-AFEB7475EF97}"/>
              </a:ext>
            </a:extLst>
          </p:cNvPr>
          <p:cNvGrpSpPr/>
          <p:nvPr/>
        </p:nvGrpSpPr>
        <p:grpSpPr>
          <a:xfrm>
            <a:off x="927773" y="3179879"/>
            <a:ext cx="45719" cy="362960"/>
            <a:chOff x="927773" y="3179879"/>
            <a:chExt cx="45719" cy="362960"/>
          </a:xfrm>
        </p:grpSpPr>
        <p:sp>
          <p:nvSpPr>
            <p:cNvPr id="37" name="直接连接符 15">
              <a:extLst>
                <a:ext uri="{FF2B5EF4-FFF2-40B4-BE49-F238E27FC236}">
                  <a16:creationId xmlns:a16="http://schemas.microsoft.com/office/drawing/2014/main" id="{A5F50BE0-7BB5-485C-B7E6-EBEADB4365FB}"/>
                </a:ext>
              </a:extLst>
            </p:cNvPr>
            <p:cNvSpPr/>
            <p:nvPr/>
          </p:nvSpPr>
          <p:spPr>
            <a:xfrm flipH="1" flipV="1">
              <a:off x="949126" y="3179879"/>
              <a:ext cx="0" cy="313928"/>
            </a:xfrm>
            <a:prstGeom prst="line">
              <a:avLst/>
            </a:prstGeom>
            <a:ln w="25400">
              <a:solidFill>
                <a:srgbClr val="639EF4"/>
              </a:solidFill>
              <a:miter/>
            </a:ln>
          </p:spPr>
          <p:txBody>
            <a:bodyPr lIns="45718" tIns="45718" rIns="45718" bIns="45718"/>
            <a:lstStyle/>
            <a:p>
              <a:pPr>
                <a:lnSpc>
                  <a:spcPct val="100000"/>
                </a:lnSpc>
                <a:defRPr sz="1800">
                  <a:solidFill>
                    <a:srgbClr val="000000"/>
                  </a:solidFill>
                </a:defRPr>
              </a:pPr>
              <a:endParaRPr sz="1600" dirty="0"/>
            </a:p>
          </p:txBody>
        </p:sp>
        <p:sp>
          <p:nvSpPr>
            <p:cNvPr id="8" name="流程图: 接点 7">
              <a:extLst>
                <a:ext uri="{FF2B5EF4-FFF2-40B4-BE49-F238E27FC236}">
                  <a16:creationId xmlns:a16="http://schemas.microsoft.com/office/drawing/2014/main" id="{87A95577-C90B-4DEF-9891-C3D56746EAC3}"/>
                </a:ext>
              </a:extLst>
            </p:cNvPr>
            <p:cNvSpPr/>
            <p:nvPr/>
          </p:nvSpPr>
          <p:spPr>
            <a:xfrm>
              <a:off x="927773" y="3497120"/>
              <a:ext cx="45719" cy="45719"/>
            </a:xfrm>
            <a:prstGeom prst="flowChartConnector">
              <a:avLst/>
            </a:prstGeom>
            <a:solidFill>
              <a:srgbClr val="639EF4"/>
            </a:solidFill>
            <a:ln w="25400" cap="flat">
              <a:solidFill>
                <a:srgbClr val="639EF4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endParaRPr>
            </a:p>
          </p:txBody>
        </p:sp>
      </p:grp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1FAF3AE5-D6E8-4C8C-A454-CEA7A9C007F7}"/>
              </a:ext>
            </a:extLst>
          </p:cNvPr>
          <p:cNvGrpSpPr/>
          <p:nvPr/>
        </p:nvGrpSpPr>
        <p:grpSpPr>
          <a:xfrm>
            <a:off x="1884324" y="2712094"/>
            <a:ext cx="45719" cy="362960"/>
            <a:chOff x="927773" y="3179879"/>
            <a:chExt cx="45719" cy="362960"/>
          </a:xfrm>
        </p:grpSpPr>
        <p:sp>
          <p:nvSpPr>
            <p:cNvPr id="39" name="直接连接符 15">
              <a:extLst>
                <a:ext uri="{FF2B5EF4-FFF2-40B4-BE49-F238E27FC236}">
                  <a16:creationId xmlns:a16="http://schemas.microsoft.com/office/drawing/2014/main" id="{F0221F24-E6E6-4133-A56E-56D313CD3AD0}"/>
                </a:ext>
              </a:extLst>
            </p:cNvPr>
            <p:cNvSpPr/>
            <p:nvPr/>
          </p:nvSpPr>
          <p:spPr>
            <a:xfrm flipH="1" flipV="1">
              <a:off x="949126" y="3179879"/>
              <a:ext cx="0" cy="313928"/>
            </a:xfrm>
            <a:prstGeom prst="line">
              <a:avLst/>
            </a:prstGeom>
            <a:ln w="25400">
              <a:solidFill>
                <a:srgbClr val="639EF4"/>
              </a:solidFill>
              <a:miter/>
            </a:ln>
          </p:spPr>
          <p:txBody>
            <a:bodyPr lIns="45718" tIns="45718" rIns="45718" bIns="45718"/>
            <a:lstStyle/>
            <a:p>
              <a:pPr>
                <a:lnSpc>
                  <a:spcPct val="100000"/>
                </a:lnSpc>
                <a:defRPr sz="1800">
                  <a:solidFill>
                    <a:srgbClr val="000000"/>
                  </a:solidFill>
                </a:defRPr>
              </a:pPr>
              <a:endParaRPr sz="1600" dirty="0"/>
            </a:p>
          </p:txBody>
        </p:sp>
        <p:sp>
          <p:nvSpPr>
            <p:cNvPr id="40" name="流程图: 接点 39">
              <a:extLst>
                <a:ext uri="{FF2B5EF4-FFF2-40B4-BE49-F238E27FC236}">
                  <a16:creationId xmlns:a16="http://schemas.microsoft.com/office/drawing/2014/main" id="{C32C9947-A83E-4AED-A683-04384C6E843B}"/>
                </a:ext>
              </a:extLst>
            </p:cNvPr>
            <p:cNvSpPr/>
            <p:nvPr/>
          </p:nvSpPr>
          <p:spPr>
            <a:xfrm>
              <a:off x="927773" y="3497120"/>
              <a:ext cx="45719" cy="45719"/>
            </a:xfrm>
            <a:prstGeom prst="flowChartConnector">
              <a:avLst/>
            </a:prstGeom>
            <a:solidFill>
              <a:srgbClr val="639EF4"/>
            </a:solidFill>
            <a:ln w="25400" cap="flat">
              <a:solidFill>
                <a:srgbClr val="639EF4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endParaRPr>
            </a:p>
          </p:txBody>
        </p: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1487449B-D9DC-46C5-B62E-4F0B9E527D37}"/>
              </a:ext>
            </a:extLst>
          </p:cNvPr>
          <p:cNvGrpSpPr/>
          <p:nvPr/>
        </p:nvGrpSpPr>
        <p:grpSpPr>
          <a:xfrm>
            <a:off x="2479064" y="2716717"/>
            <a:ext cx="45719" cy="362960"/>
            <a:chOff x="927773" y="3179879"/>
            <a:chExt cx="45719" cy="362960"/>
          </a:xfrm>
        </p:grpSpPr>
        <p:sp>
          <p:nvSpPr>
            <p:cNvPr id="42" name="直接连接符 15">
              <a:extLst>
                <a:ext uri="{FF2B5EF4-FFF2-40B4-BE49-F238E27FC236}">
                  <a16:creationId xmlns:a16="http://schemas.microsoft.com/office/drawing/2014/main" id="{A7FCE933-BB4F-46A4-A554-0E4FE87D214E}"/>
                </a:ext>
              </a:extLst>
            </p:cNvPr>
            <p:cNvSpPr/>
            <p:nvPr/>
          </p:nvSpPr>
          <p:spPr>
            <a:xfrm flipH="1" flipV="1">
              <a:off x="949126" y="3179879"/>
              <a:ext cx="0" cy="313928"/>
            </a:xfrm>
            <a:prstGeom prst="line">
              <a:avLst/>
            </a:prstGeom>
            <a:ln w="25400">
              <a:solidFill>
                <a:srgbClr val="639EF4"/>
              </a:solidFill>
              <a:miter/>
            </a:ln>
          </p:spPr>
          <p:txBody>
            <a:bodyPr lIns="45718" tIns="45718" rIns="45718" bIns="45718"/>
            <a:lstStyle/>
            <a:p>
              <a:pPr>
                <a:lnSpc>
                  <a:spcPct val="100000"/>
                </a:lnSpc>
                <a:defRPr sz="1800">
                  <a:solidFill>
                    <a:srgbClr val="000000"/>
                  </a:solidFill>
                </a:defRPr>
              </a:pPr>
              <a:endParaRPr sz="1600" dirty="0"/>
            </a:p>
          </p:txBody>
        </p:sp>
        <p:sp>
          <p:nvSpPr>
            <p:cNvPr id="43" name="流程图: 接点 42">
              <a:extLst>
                <a:ext uri="{FF2B5EF4-FFF2-40B4-BE49-F238E27FC236}">
                  <a16:creationId xmlns:a16="http://schemas.microsoft.com/office/drawing/2014/main" id="{C5C5E4CB-FCF6-46F5-8932-94B71B682E56}"/>
                </a:ext>
              </a:extLst>
            </p:cNvPr>
            <p:cNvSpPr/>
            <p:nvPr/>
          </p:nvSpPr>
          <p:spPr>
            <a:xfrm>
              <a:off x="927773" y="3497120"/>
              <a:ext cx="45719" cy="45719"/>
            </a:xfrm>
            <a:prstGeom prst="flowChartConnector">
              <a:avLst/>
            </a:prstGeom>
            <a:solidFill>
              <a:srgbClr val="639EF4"/>
            </a:solidFill>
            <a:ln w="25400" cap="flat">
              <a:solidFill>
                <a:srgbClr val="639EF4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endParaRPr>
            </a:p>
          </p:txBody>
        </p:sp>
      </p:grpSp>
      <p:sp>
        <p:nvSpPr>
          <p:cNvPr id="17" name="文本框 23">
            <a:extLst>
              <a:ext uri="{FF2B5EF4-FFF2-40B4-BE49-F238E27FC236}">
                <a16:creationId xmlns:a16="http://schemas.microsoft.com/office/drawing/2014/main" id="{0ABD4C7F-9C4D-47FC-B05F-4A7051B4515F}"/>
              </a:ext>
            </a:extLst>
          </p:cNvPr>
          <p:cNvSpPr txBox="1"/>
          <p:nvPr/>
        </p:nvSpPr>
        <p:spPr>
          <a:xfrm>
            <a:off x="1334720" y="2354603"/>
            <a:ext cx="913066" cy="313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000">
                <a:solidFill>
                  <a:srgbClr val="262626"/>
                </a:solidFill>
              </a:defRPr>
            </a:lvl1pPr>
          </a:lstStyle>
          <a:p>
            <a:r>
              <a:rPr lang="zh-CN" altLang="en-US" sz="1600" b="1" dirty="0">
                <a:solidFill>
                  <a:srgbClr val="639EF4"/>
                </a:solidFill>
              </a:rPr>
              <a:t>语音直播</a:t>
            </a:r>
            <a:endParaRPr sz="1600" b="1" dirty="0">
              <a:solidFill>
                <a:srgbClr val="639EF4"/>
              </a:solidFill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1F95C7A8-FA63-4A3D-97A0-C6ACA6F96AA5}"/>
              </a:ext>
            </a:extLst>
          </p:cNvPr>
          <p:cNvSpPr/>
          <p:nvPr/>
        </p:nvSpPr>
        <p:spPr>
          <a:xfrm>
            <a:off x="8143698" y="1188707"/>
            <a:ext cx="360518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  <a:spcAft>
                <a:spcPts val="600"/>
              </a:spcAft>
            </a:pP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申请</a:t>
            </a:r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成为雨课堂会员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后，就可以开启雨课堂</a:t>
            </a:r>
            <a:r>
              <a: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语音直播</a:t>
            </a:r>
            <a:r>
              <a: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】/【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视频直播</a:t>
            </a:r>
            <a:r>
              <a: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，实现直播教学，可以进行视频直播（含音频），也可以进行音频直播。</a:t>
            </a: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77E207C8-51FD-4CFF-98D2-3F075C508633}"/>
              </a:ext>
            </a:extLst>
          </p:cNvPr>
          <p:cNvSpPr/>
          <p:nvPr/>
        </p:nvSpPr>
        <p:spPr>
          <a:xfrm>
            <a:off x="8207202" y="2735848"/>
            <a:ext cx="284943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  <a:spcAft>
                <a:spcPts val="600"/>
              </a:spcAft>
            </a:pPr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如何进行直播授课？</a:t>
            </a: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FEA650BF-4D6E-447E-84C8-514EF7D19ADF}"/>
              </a:ext>
            </a:extLst>
          </p:cNvPr>
          <p:cNvSpPr txBox="1"/>
          <p:nvPr/>
        </p:nvSpPr>
        <p:spPr>
          <a:xfrm>
            <a:off x="5918634" y="6160811"/>
            <a:ext cx="1610403" cy="2585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200" b="0" i="0" u="none" strike="noStrike" cap="none" spc="0" normalizeH="0" baseline="0" dirty="0">
                <a:ln>
                  <a:noFill/>
                </a:ln>
                <a:solidFill>
                  <a:srgbClr val="40404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本图以视频直播为例</a:t>
            </a:r>
          </a:p>
        </p:txBody>
      </p: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0CA13CF7-D231-4A8A-9E07-B413945934B7}"/>
              </a:ext>
            </a:extLst>
          </p:cNvPr>
          <p:cNvGrpSpPr/>
          <p:nvPr/>
        </p:nvGrpSpPr>
        <p:grpSpPr>
          <a:xfrm>
            <a:off x="-402324" y="187990"/>
            <a:ext cx="6173266" cy="900000"/>
            <a:chOff x="-402324" y="187990"/>
            <a:chExt cx="6173266" cy="900000"/>
          </a:xfrm>
        </p:grpSpPr>
        <p:sp>
          <p:nvSpPr>
            <p:cNvPr id="46" name="标题 1">
              <a:extLst>
                <a:ext uri="{FF2B5EF4-FFF2-40B4-BE49-F238E27FC236}">
                  <a16:creationId xmlns:a16="http://schemas.microsoft.com/office/drawing/2014/main" id="{9B965D4A-5F42-45EE-B11F-493CEBAFBEA8}"/>
                </a:ext>
              </a:extLst>
            </p:cNvPr>
            <p:cNvSpPr txBox="1"/>
            <p:nvPr/>
          </p:nvSpPr>
          <p:spPr>
            <a:xfrm>
              <a:off x="715627" y="239074"/>
              <a:ext cx="5055315" cy="79783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45719" rIns="45719" anchor="ctr">
              <a:normAutofit/>
            </a:bodyPr>
            <a:lstStyle>
              <a:lvl1pPr>
                <a:lnSpc>
                  <a:spcPct val="90000"/>
                </a:lnSpc>
                <a:defRPr sz="3200">
                  <a:solidFill>
                    <a:srgbClr val="639EF4"/>
                  </a:solidFill>
                  <a:latin typeface="Microsoft YaHei"/>
                  <a:ea typeface="Microsoft YaHei"/>
                  <a:cs typeface="Microsoft YaHei"/>
                  <a:sym typeface="Microsoft YaHei"/>
                </a:defRPr>
              </a:lvl1pPr>
            </a:lstStyle>
            <a:p>
              <a:r>
                <a:rPr lang="zh-CN" altLang="en-US" sz="2800" b="1" dirty="0"/>
                <a:t>开启语音</a:t>
              </a:r>
              <a:r>
                <a:rPr lang="en-US" altLang="zh-CN" sz="2800" b="1" dirty="0"/>
                <a:t>/</a:t>
              </a:r>
              <a:r>
                <a:rPr lang="zh-CN" altLang="en-US" sz="2800" b="1" dirty="0"/>
                <a:t>视频直播</a:t>
              </a:r>
              <a:endParaRPr sz="2800" b="1" dirty="0"/>
            </a:p>
          </p:txBody>
        </p:sp>
        <p:sp>
          <p:nvSpPr>
            <p:cNvPr id="47" name="圆角矩形 19">
              <a:extLst>
                <a:ext uri="{FF2B5EF4-FFF2-40B4-BE49-F238E27FC236}">
                  <a16:creationId xmlns:a16="http://schemas.microsoft.com/office/drawing/2014/main" id="{258984C3-5B2E-4D45-8192-2315F82C237D}"/>
                </a:ext>
              </a:extLst>
            </p:cNvPr>
            <p:cNvSpPr/>
            <p:nvPr/>
          </p:nvSpPr>
          <p:spPr>
            <a:xfrm rot="8056695">
              <a:off x="-402324" y="187990"/>
              <a:ext cx="900000" cy="900000"/>
            </a:xfrm>
            <a:prstGeom prst="roundRect">
              <a:avLst>
                <a:gd name="adj" fmla="val 15788"/>
              </a:avLst>
            </a:prstGeom>
            <a:gradFill>
              <a:gsLst>
                <a:gs pos="0">
                  <a:srgbClr val="639EF4"/>
                </a:gs>
                <a:gs pos="80000">
                  <a:srgbClr val="00B050">
                    <a:alpha val="80000"/>
                  </a:srgbClr>
                </a:gs>
              </a:gsLst>
              <a:lin ang="5400000" scaled="1"/>
            </a:gra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endParaRPr>
            </a:p>
          </p:txBody>
        </p:sp>
        <p:sp>
          <p:nvSpPr>
            <p:cNvPr id="53" name="文本框 52">
              <a:extLst>
                <a:ext uri="{FF2B5EF4-FFF2-40B4-BE49-F238E27FC236}">
                  <a16:creationId xmlns:a16="http://schemas.microsoft.com/office/drawing/2014/main" id="{62026C81-1B67-45C5-BE7F-7F0D51945C11}"/>
                </a:ext>
              </a:extLst>
            </p:cNvPr>
            <p:cNvSpPr txBox="1"/>
            <p:nvPr/>
          </p:nvSpPr>
          <p:spPr>
            <a:xfrm>
              <a:off x="75971" y="337831"/>
              <a:ext cx="463924" cy="5909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3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kumimoji="0" lang="zh-CN" altLang="en-US" sz="3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PingFang SC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158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Office 主题">
  <a:themeElements>
    <a:clrScheme name="Office 主题">
      <a:dk1>
        <a:srgbClr val="40404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主题">
      <a:majorFont>
        <a:latin typeface="PingFang SC Regular"/>
        <a:ea typeface="PingFang SC Regular"/>
        <a:cs typeface="PingFang SC Regular"/>
      </a:majorFont>
      <a:minorFont>
        <a:latin typeface="PingFang SC Regular"/>
        <a:ea typeface="PingFang SC Regular"/>
        <a:cs typeface="PingFang SC Regular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PingFang SC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9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404040"/>
            </a:solidFill>
            <a:effectLst/>
            <a:uFillTx/>
            <a:latin typeface="+mn-lt"/>
            <a:ea typeface="+mn-ea"/>
            <a:cs typeface="+mn-cs"/>
            <a:sym typeface="PingFang SC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主题">
      <a:majorFont>
        <a:latin typeface="PingFang SC Regular"/>
        <a:ea typeface="PingFang SC Regular"/>
        <a:cs typeface="PingFang SC Regular"/>
      </a:majorFont>
      <a:minorFont>
        <a:latin typeface="PingFang SC Regular"/>
        <a:ea typeface="PingFang SC Regular"/>
        <a:cs typeface="PingFang SC Regular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PingFang SC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9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404040"/>
            </a:solidFill>
            <a:effectLst/>
            <a:uFillTx/>
            <a:latin typeface="+mn-lt"/>
            <a:ea typeface="+mn-ea"/>
            <a:cs typeface="+mn-cs"/>
            <a:sym typeface="PingFang SC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937</TotalTime>
  <Words>1657</Words>
  <Application>Microsoft Office PowerPoint</Application>
  <PresentationFormat>宽屏</PresentationFormat>
  <Paragraphs>173</Paragraphs>
  <Slides>21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0" baseType="lpstr">
      <vt:lpstr>PingFang SC Regular</vt:lpstr>
      <vt:lpstr>PingFang SC Semibold</vt:lpstr>
      <vt:lpstr>REEJI-CHAO-KunPengGB</vt:lpstr>
      <vt:lpstr>DengXian</vt:lpstr>
      <vt:lpstr>微软雅黑</vt:lpstr>
      <vt:lpstr>微软雅黑</vt:lpstr>
      <vt:lpstr>Algerian</vt:lpstr>
      <vt:lpstr>Wingdings</vt:lpstr>
      <vt:lpstr>Office 主题</vt:lpstr>
      <vt:lpstr>雨课堂5步 线上授课指南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到校延期，教学不延期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雨课堂新版本发布</dc:title>
  <dc:creator>xiaoguan</dc:creator>
  <cp:lastModifiedBy>xiaoguan</cp:lastModifiedBy>
  <cp:revision>107</cp:revision>
  <dcterms:modified xsi:type="dcterms:W3CDTF">2020-01-28T05:20:05Z</dcterms:modified>
</cp:coreProperties>
</file>